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2" r:id="rId5"/>
    <p:sldId id="265" r:id="rId6"/>
    <p:sldId id="268" r:id="rId7"/>
    <p:sldId id="292" r:id="rId8"/>
    <p:sldId id="277" r:id="rId9"/>
    <p:sldId id="328" r:id="rId10"/>
    <p:sldId id="329" r:id="rId11"/>
    <p:sldId id="330" r:id="rId12"/>
    <p:sldId id="289" r:id="rId13"/>
    <p:sldId id="295" r:id="rId14"/>
    <p:sldId id="298" r:id="rId15"/>
    <p:sldId id="301" r:id="rId16"/>
    <p:sldId id="304" r:id="rId17"/>
    <p:sldId id="310" r:id="rId18"/>
    <p:sldId id="313" r:id="rId19"/>
    <p:sldId id="331" r:id="rId20"/>
    <p:sldId id="332" r:id="rId21"/>
    <p:sldId id="316" r:id="rId22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244" autoAdjust="0"/>
    <p:restoredTop sz="0"/>
  </p:normalViewPr>
  <p:slideViewPr>
    <p:cSldViewPr>
      <p:cViewPr varScale="1">
        <p:scale>
          <a:sx n="49" d="100"/>
          <a:sy n="49" d="100"/>
        </p:scale>
        <p:origin x="3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gs" Target="tags/tag33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BDB82-0386-4523-B857-932E8DDB9A7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D54C4-A9AE-4C5C-9043-EC9AB694C87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FF1102C-FAD4-459D-8C7A-106E6431C5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FF1102C-FAD4-459D-8C7A-106E6431C5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A2BA6-1BBA-4CFA-BD61-7A7C73A93C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A2BA6-1BBA-4CFA-BD61-7A7C73A93C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FF1102C-FAD4-459D-8C7A-106E6431C5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6A963-D8C6-4CD2-BD01-010759C29F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6BE1-BEDD-422D-99FC-4AA6F4E1B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B6BE1-BEDD-422D-99FC-4AA6F4E1B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FF1102C-FAD4-459D-8C7A-106E6431C5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MiSans" panose="00000500000000000000" pitchFamily="2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94BC7-A3C7-4A13-9752-ED9C107D9EA2}" type="slidenum">
              <a:rPr lang="en-US" smtClean="0">
                <a:ea typeface="MiSans" panose="00000500000000000000" pitchFamily="2" charset="-122"/>
              </a:rPr>
            </a:fld>
            <a:endParaRPr lang="en-US">
              <a:ea typeface="MiSans" panose="00000500000000000000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FF1102C-FAD4-459D-8C7A-106E6431C5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0FE25F-8BC0-4BE2-A57A-787CA670B11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FF1102C-FAD4-459D-8C7A-106E6431C5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253C70-2AF2-4924-B61D-86D129BFE63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38150" y="712788"/>
            <a:ext cx="3429000" cy="1930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C13029-A492-4FF4-ABD8-73C211114B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FF1102C-FAD4-459D-8C7A-106E6431C5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POSans R" panose="00020600040101010101" pitchFamily="18" charset="-122"/>
                <a:ea typeface="OPPOSans R" panose="00020600040101010101" pitchFamily="18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POSans R" panose="00020600040101010101" pitchFamily="18" charset="-122"/>
              <a:ea typeface="OPPOSans R" panose="00020600040101010101" pitchFamily="18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6A963-D8C6-4CD2-BD01-010759C29F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6A963-D8C6-4CD2-BD01-010759C29F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46A963-D8C6-4CD2-BD01-010759C29F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0.xml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1.xml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jpeg"/><Relationship Id="rId1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2.xml"/><Relationship Id="rId1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1" Type="http://schemas.openxmlformats.org/officeDocument/2006/relationships/notesSlide" Target="../notesSlides/notesSlide18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23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32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9.png"/><Relationship Id="rId7" Type="http://schemas.openxmlformats.org/officeDocument/2006/relationships/tags" Target="../tags/tag8.xml"/><Relationship Id="rId6" Type="http://schemas.openxmlformats.org/officeDocument/2006/relationships/image" Target="../media/image8.png"/><Relationship Id="rId5" Type="http://schemas.openxmlformats.org/officeDocument/2006/relationships/tags" Target="../tags/tag7.xml"/><Relationship Id="rId4" Type="http://schemas.openxmlformats.org/officeDocument/2006/relationships/image" Target="../media/image7.png"/><Relationship Id="rId3" Type="http://schemas.openxmlformats.org/officeDocument/2006/relationships/tags" Target="../tags/tag6.xml"/><Relationship Id="rId2" Type="http://schemas.openxmlformats.org/officeDocument/2006/relationships/image" Target="../media/image6.png"/><Relationship Id="rId10" Type="http://schemas.openxmlformats.org/officeDocument/2006/relationships/notesSlide" Target="../notesSlides/notesSlide7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3.png"/><Relationship Id="rId7" Type="http://schemas.openxmlformats.org/officeDocument/2006/relationships/tags" Target="../tags/tag12.xml"/><Relationship Id="rId6" Type="http://schemas.openxmlformats.org/officeDocument/2006/relationships/image" Target="../media/image12.png"/><Relationship Id="rId5" Type="http://schemas.openxmlformats.org/officeDocument/2006/relationships/tags" Target="../tags/tag11.xml"/><Relationship Id="rId4" Type="http://schemas.openxmlformats.org/officeDocument/2006/relationships/image" Target="../media/image11.png"/><Relationship Id="rId3" Type="http://schemas.openxmlformats.org/officeDocument/2006/relationships/tags" Target="../tags/tag10.xml"/><Relationship Id="rId2" Type="http://schemas.openxmlformats.org/officeDocument/2006/relationships/image" Target="../media/image10.png"/><Relationship Id="rId10" Type="http://schemas.openxmlformats.org/officeDocument/2006/relationships/notesSlide" Target="../notesSlides/notesSlide8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image" Target="../media/image16.png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image" Target="../media/image15.png"/><Relationship Id="rId3" Type="http://schemas.openxmlformats.org/officeDocument/2006/relationships/tags" Target="../tags/tag14.xml"/><Relationship Id="rId2" Type="http://schemas.openxmlformats.org/officeDocument/2006/relationships/image" Target="../media/image14.png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7.png"/><Relationship Id="rId10" Type="http://schemas.openxmlformats.org/officeDocument/2006/relationships/tags" Target="../tags/tag19.xml"/><Relationship Id="rId1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1"/>
          <p:cNvSpPr/>
          <p:nvPr/>
        </p:nvSpPr>
        <p:spPr>
          <a:xfrm>
            <a:off x="2440711" y="1585913"/>
            <a:ext cx="9751289" cy="36861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40" name="12"/>
          <p:cNvGrpSpPr/>
          <p:nvPr/>
        </p:nvGrpSpPr>
        <p:grpSpPr>
          <a:xfrm flipH="1">
            <a:off x="630427" y="789590"/>
            <a:ext cx="4239015" cy="5057465"/>
            <a:chOff x="5491918" y="611242"/>
            <a:chExt cx="3179261" cy="3793099"/>
          </a:xfrm>
        </p:grpSpPr>
        <p:sp>
          <p:nvSpPr>
            <p:cNvPr id="41" name="12-1"/>
            <p:cNvSpPr/>
            <p:nvPr/>
          </p:nvSpPr>
          <p:spPr>
            <a:xfrm rot="18900000" flipH="1">
              <a:off x="5633781" y="611242"/>
              <a:ext cx="2109865" cy="150197"/>
            </a:xfrm>
            <a:custGeom>
              <a:avLst/>
              <a:gdLst>
                <a:gd name="connsiteX0" fmla="*/ 150197 w 2109865"/>
                <a:gd name="connsiteY0" fmla="*/ 0 h 150197"/>
                <a:gd name="connsiteX1" fmla="*/ 0 w 2109865"/>
                <a:gd name="connsiteY1" fmla="*/ 150197 h 150197"/>
                <a:gd name="connsiteX2" fmla="*/ 2109865 w 2109865"/>
                <a:gd name="connsiteY2" fmla="*/ 150197 h 150197"/>
                <a:gd name="connsiteX3" fmla="*/ 2109865 w 2109865"/>
                <a:gd name="connsiteY3" fmla="*/ 0 h 150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9865" h="150197">
                  <a:moveTo>
                    <a:pt x="150197" y="0"/>
                  </a:moveTo>
                  <a:lnTo>
                    <a:pt x="0" y="150197"/>
                  </a:lnTo>
                  <a:lnTo>
                    <a:pt x="2109865" y="150197"/>
                  </a:lnTo>
                  <a:lnTo>
                    <a:pt x="21098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1219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2" name="12-2"/>
            <p:cNvSpPr/>
            <p:nvPr/>
          </p:nvSpPr>
          <p:spPr>
            <a:xfrm rot="18900000" flipH="1">
              <a:off x="5491918" y="842630"/>
              <a:ext cx="3179261" cy="3179261"/>
            </a:xfrm>
            <a:prstGeom prst="donut">
              <a:avLst>
                <a:gd name="adj" fmla="val 513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1219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3" name="12-3"/>
            <p:cNvSpPr/>
            <p:nvPr/>
          </p:nvSpPr>
          <p:spPr>
            <a:xfrm rot="18900000" flipH="1">
              <a:off x="6086833" y="4254144"/>
              <a:ext cx="2453266" cy="150197"/>
            </a:xfrm>
            <a:custGeom>
              <a:avLst/>
              <a:gdLst>
                <a:gd name="connsiteX0" fmla="*/ 0 w 2453266"/>
                <a:gd name="connsiteY0" fmla="*/ 0 h 150197"/>
                <a:gd name="connsiteX1" fmla="*/ 0 w 2453266"/>
                <a:gd name="connsiteY1" fmla="*/ 150197 h 150197"/>
                <a:gd name="connsiteX2" fmla="*/ 2303068 w 2453266"/>
                <a:gd name="connsiteY2" fmla="*/ 150197 h 150197"/>
                <a:gd name="connsiteX3" fmla="*/ 2453266 w 2453266"/>
                <a:gd name="connsiteY3" fmla="*/ 0 h 150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3266" h="150197">
                  <a:moveTo>
                    <a:pt x="0" y="0"/>
                  </a:moveTo>
                  <a:lnTo>
                    <a:pt x="0" y="150197"/>
                  </a:lnTo>
                  <a:lnTo>
                    <a:pt x="2303068" y="150197"/>
                  </a:lnTo>
                  <a:lnTo>
                    <a:pt x="2453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1219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92" name="13"/>
          <p:cNvGrpSpPr/>
          <p:nvPr/>
        </p:nvGrpSpPr>
        <p:grpSpPr>
          <a:xfrm flipH="1">
            <a:off x="478618" y="4519639"/>
            <a:ext cx="1126689" cy="1963656"/>
            <a:chOff x="7585156" y="3333750"/>
            <a:chExt cx="1025444" cy="1787202"/>
          </a:xfrm>
        </p:grpSpPr>
        <p:cxnSp>
          <p:nvCxnSpPr>
            <p:cNvPr id="93" name="13-1"/>
            <p:cNvCxnSpPr/>
            <p:nvPr/>
          </p:nvCxnSpPr>
          <p:spPr>
            <a:xfrm flipV="1">
              <a:off x="7703970" y="4326353"/>
              <a:ext cx="783902" cy="79459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13-2"/>
            <p:cNvCxnSpPr/>
            <p:nvPr/>
          </p:nvCxnSpPr>
          <p:spPr>
            <a:xfrm flipV="1">
              <a:off x="7585156" y="3333750"/>
              <a:ext cx="1025444" cy="103943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14"/>
          <p:cNvSpPr/>
          <p:nvPr/>
        </p:nvSpPr>
        <p:spPr>
          <a:xfrm rot="17400504" flipH="1">
            <a:off x="828908" y="1298929"/>
            <a:ext cx="3842052" cy="38420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99" name="15"/>
          <p:cNvSpPr/>
          <p:nvPr/>
        </p:nvSpPr>
        <p:spPr>
          <a:xfrm rot="2700000">
            <a:off x="1085084" y="1552764"/>
            <a:ext cx="3329700" cy="33296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02" name="17"/>
          <p:cNvSpPr txBox="1"/>
          <p:nvPr/>
        </p:nvSpPr>
        <p:spPr>
          <a:xfrm rot="2760000">
            <a:off x="23269" y="5377490"/>
            <a:ext cx="2037385" cy="478790"/>
          </a:xfrm>
          <a:prstGeom prst="rect">
            <a:avLst/>
          </a:prstGeom>
          <a:noFill/>
          <a:ln w="635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kern="100" dirty="0">
                <a:solidFill>
                  <a:srgbClr val="0076E4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TRAVEL</a:t>
            </a:r>
            <a:endParaRPr kumimoji="0" lang="en-US" altLang="zh-CN" sz="2200" b="0" i="0" u="none" strike="noStrike" kern="100" cap="none" spc="0" normalizeH="0" baseline="0" noProof="0" dirty="0">
              <a:ln>
                <a:noFill/>
              </a:ln>
              <a:solidFill>
                <a:srgbClr val="0076E4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112" name="111"/>
          <p:cNvGrpSpPr/>
          <p:nvPr/>
        </p:nvGrpSpPr>
        <p:grpSpPr>
          <a:xfrm>
            <a:off x="11275788" y="356321"/>
            <a:ext cx="533400" cy="533400"/>
            <a:chOff x="161131" y="365125"/>
            <a:chExt cx="533400" cy="533400"/>
          </a:xfrm>
        </p:grpSpPr>
        <p:sp>
          <p:nvSpPr>
            <p:cNvPr id="113" name="111-1"/>
            <p:cNvSpPr/>
            <p:nvPr userDrawn="1"/>
          </p:nvSpPr>
          <p:spPr>
            <a:xfrm>
              <a:off x="161131" y="365125"/>
              <a:ext cx="381000" cy="381000"/>
            </a:xfrm>
            <a:prstGeom prst="flowChartConnector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14" name="111-2"/>
            <p:cNvSpPr/>
            <p:nvPr userDrawn="1"/>
          </p:nvSpPr>
          <p:spPr>
            <a:xfrm>
              <a:off x="313531" y="517525"/>
              <a:ext cx="381000" cy="381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24" name="13"/>
          <p:cNvSpPr txBox="1"/>
          <p:nvPr/>
        </p:nvSpPr>
        <p:spPr>
          <a:xfrm>
            <a:off x="5480827" y="3509664"/>
            <a:ext cx="5337649" cy="937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dist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5000" b="1" i="0" u="none" strike="noStrike" kern="1200" cap="none" spc="10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63500" dist="25400" dir="2700000" algn="tl">
                    <a:schemeClr val="accent1">
                      <a:lumMod val="50000"/>
                      <a:alpha val="43000"/>
                    </a:schemeClr>
                  </a:outerShdw>
                </a:effectLst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需求分析</a:t>
            </a:r>
            <a:endParaRPr kumimoji="0" lang="zh-CN" altLang="en-US" sz="5000" b="1" i="0" u="none" strike="noStrike" kern="1200" cap="none" spc="100" normalizeH="0" baseline="0" noProof="0">
              <a:ln>
                <a:noFill/>
              </a:ln>
              <a:solidFill>
                <a:schemeClr val="bg1"/>
              </a:solidFill>
              <a:effectLst>
                <a:outerShdw blurRad="63500" dist="25400" dir="2700000" algn="tl">
                  <a:schemeClr val="accent1">
                    <a:lumMod val="50000"/>
                    <a:alpha val="43000"/>
                  </a:schemeClr>
                </a:outerShdw>
              </a:effectLst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5" name="14"/>
          <p:cNvSpPr txBox="1"/>
          <p:nvPr/>
        </p:nvSpPr>
        <p:spPr>
          <a:xfrm>
            <a:off x="5480827" y="4348414"/>
            <a:ext cx="5300276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0" b="0" i="0" u="none" strike="noStrike" kern="1200" cap="none" spc="10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E</a:t>
            </a:r>
            <a:endParaRPr kumimoji="0" lang="zh-CN" altLang="en-US" sz="1000" b="0" i="0" u="none" strike="noStrike" kern="1200" cap="none" spc="10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6" name="15"/>
          <p:cNvSpPr txBox="1"/>
          <p:nvPr/>
        </p:nvSpPr>
        <p:spPr>
          <a:xfrm>
            <a:off x="4944110" y="2132965"/>
            <a:ext cx="66802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i="0" u="none" strike="noStrike" kern="1200" cap="none" spc="100" normalizeH="0" baseline="0" noProof="0">
                <a:ln>
                  <a:noFill/>
                </a:ln>
                <a:solidFill>
                  <a:schemeClr val="accent2"/>
                </a:solidFill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“</a:t>
            </a:r>
            <a:r>
              <a:rPr kumimoji="0" lang="zh-CN" altLang="en-US" sz="6600" i="0" u="none" strike="noStrike" kern="1200" cap="none" spc="100" normalizeH="0" baseline="0" noProof="0">
                <a:ln>
                  <a:noFill/>
                </a:ln>
                <a:solidFill>
                  <a:schemeClr val="accent2"/>
                </a:solidFill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爱游</a:t>
            </a:r>
            <a:r>
              <a:rPr kumimoji="0" lang="en-US" altLang="zh-CN" sz="6600" i="0" u="none" strike="noStrike" kern="1200" cap="none" spc="100" normalizeH="0" baseline="0" noProof="0">
                <a:ln>
                  <a:noFill/>
                </a:ln>
                <a:solidFill>
                  <a:schemeClr val="accent2"/>
                </a:solidFill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”</a:t>
            </a:r>
            <a:r>
              <a:rPr kumimoji="0" lang="zh-CN" altLang="en-US" sz="6600" i="0" u="none" strike="noStrike" kern="1200" cap="none" spc="100" normalizeH="0" baseline="0" noProof="0">
                <a:ln>
                  <a:noFill/>
                </a:ln>
                <a:solidFill>
                  <a:schemeClr val="accent2"/>
                </a:solidFill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小程序</a:t>
            </a:r>
            <a:endParaRPr kumimoji="0" lang="zh-CN" altLang="en-US" sz="6600" i="0" u="none" strike="noStrike" kern="1200" cap="none" spc="100" normalizeH="0" baseline="0" noProof="0">
              <a:ln>
                <a:noFill/>
              </a:ln>
              <a:solidFill>
                <a:schemeClr val="accent2"/>
              </a:solidFill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cxnSp>
        <p:nvCxnSpPr>
          <p:cNvPr id="28" name="17"/>
          <p:cNvCxnSpPr/>
          <p:nvPr/>
        </p:nvCxnSpPr>
        <p:spPr>
          <a:xfrm flipH="1">
            <a:off x="5232542" y="2276796"/>
            <a:ext cx="0" cy="229677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任意多边形: 形状 26"/>
          <p:cNvSpPr/>
          <p:nvPr/>
        </p:nvSpPr>
        <p:spPr>
          <a:xfrm>
            <a:off x="1266796" y="1721331"/>
            <a:ext cx="2979424" cy="2979424"/>
          </a:xfrm>
          <a:custGeom>
            <a:avLst/>
            <a:gdLst>
              <a:gd name="connsiteX0" fmla="*/ 1489712 w 2979424"/>
              <a:gd name="connsiteY0" fmla="*/ 0 h 2979424"/>
              <a:gd name="connsiteX1" fmla="*/ 2543098 w 2979424"/>
              <a:gd name="connsiteY1" fmla="*/ 436327 h 2979424"/>
              <a:gd name="connsiteX2" fmla="*/ 2543098 w 2979424"/>
              <a:gd name="connsiteY2" fmla="*/ 2543098 h 2979424"/>
              <a:gd name="connsiteX3" fmla="*/ 436327 w 2979424"/>
              <a:gd name="connsiteY3" fmla="*/ 2543098 h 2979424"/>
              <a:gd name="connsiteX4" fmla="*/ 436327 w 2979424"/>
              <a:gd name="connsiteY4" fmla="*/ 436327 h 2979424"/>
              <a:gd name="connsiteX5" fmla="*/ 1489712 w 2979424"/>
              <a:gd name="connsiteY5" fmla="*/ 0 h 2979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79424" h="2979424">
                <a:moveTo>
                  <a:pt x="1489712" y="0"/>
                </a:moveTo>
                <a:cubicBezTo>
                  <a:pt x="1870963" y="0"/>
                  <a:pt x="2252214" y="145442"/>
                  <a:pt x="2543098" y="436327"/>
                </a:cubicBezTo>
                <a:cubicBezTo>
                  <a:pt x="3124866" y="1018095"/>
                  <a:pt x="3124866" y="1961329"/>
                  <a:pt x="2543098" y="2543098"/>
                </a:cubicBezTo>
                <a:cubicBezTo>
                  <a:pt x="1961329" y="3124866"/>
                  <a:pt x="1018095" y="3124866"/>
                  <a:pt x="436327" y="2543098"/>
                </a:cubicBezTo>
                <a:cubicBezTo>
                  <a:pt x="-145442" y="1961329"/>
                  <a:pt x="-145442" y="1018095"/>
                  <a:pt x="436327" y="436327"/>
                </a:cubicBezTo>
                <a:cubicBezTo>
                  <a:pt x="727211" y="145442"/>
                  <a:pt x="1108462" y="0"/>
                  <a:pt x="1489712" y="0"/>
                </a:cubicBezTo>
                <a:close/>
              </a:path>
            </a:pathLst>
          </a:custGeom>
          <a:blipFill>
            <a:blip r:embed="rId1"/>
            <a:stretch>
              <a:fillRect l="-25136" r="-2492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38955" y="5445760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</a:t>
            </a:r>
            <a:r>
              <a:rPr lang="en-US" altLang="zh-CN"/>
              <a:t>14</a:t>
            </a:r>
            <a:r>
              <a:rPr lang="zh-CN" altLang="en-US"/>
              <a:t>组成员：</a:t>
            </a:r>
            <a:r>
              <a:rPr lang="zh-CN" altLang="en-US"/>
              <a:t>李昊阳</a:t>
            </a:r>
            <a:endParaRPr lang="zh-CN" altLang="en-US"/>
          </a:p>
          <a:p>
            <a:r>
              <a:rPr lang="en-US" altLang="zh-CN"/>
              <a:t>            </a:t>
            </a:r>
            <a:r>
              <a:rPr lang="zh-CN" altLang="en-US"/>
              <a:t>黄育锋</a:t>
            </a:r>
            <a:endParaRPr lang="zh-CN" altLang="en-US"/>
          </a:p>
          <a:p>
            <a:r>
              <a:rPr lang="en-US" altLang="zh-CN"/>
              <a:t>            </a:t>
            </a:r>
            <a:r>
              <a:rPr lang="zh-CN" altLang="en-US"/>
              <a:t>陈芋彤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11"/>
          <p:cNvSpPr/>
          <p:nvPr/>
        </p:nvSpPr>
        <p:spPr>
          <a:xfrm>
            <a:off x="0" y="3958874"/>
            <a:ext cx="12192000" cy="28991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29" name="12"/>
          <p:cNvGrpSpPr/>
          <p:nvPr/>
        </p:nvGrpSpPr>
        <p:grpSpPr>
          <a:xfrm>
            <a:off x="5375842" y="2078158"/>
            <a:ext cx="5994972" cy="2361128"/>
            <a:chOff x="390267" y="1681851"/>
            <a:chExt cx="5994972" cy="2361128"/>
          </a:xfrm>
        </p:grpSpPr>
        <p:sp>
          <p:nvSpPr>
            <p:cNvPr id="31" name="12-1"/>
            <p:cNvSpPr txBox="1"/>
            <p:nvPr/>
          </p:nvSpPr>
          <p:spPr>
            <a:xfrm>
              <a:off x="390267" y="2422494"/>
              <a:ext cx="5994972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defRPr/>
              </a:pPr>
              <a:r>
                <a:rPr lang="zh-CN" altLang="en-US" sz="66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功能需求分析</a:t>
              </a:r>
              <a:endParaRPr lang="zh-CN" alt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4" name="12-2"/>
            <p:cNvSpPr txBox="1"/>
            <p:nvPr/>
          </p:nvSpPr>
          <p:spPr>
            <a:xfrm>
              <a:off x="593467" y="3674679"/>
              <a:ext cx="518420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lnSpc>
                  <a:spcPct val="120000"/>
                </a:lnSpc>
                <a:defRPr sz="1100" kern="12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lnSpc>
                  <a:spcPct val="150000"/>
                </a:lnSpc>
                <a:defRPr/>
              </a:pPr>
              <a:r>
                <a:rPr lang="zh-CN" altLang="en-US" sz="12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功能需求分析</a:t>
              </a:r>
              <a:r>
                <a:rPr lang="zh-CN" altLang="en-US" sz="12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以及</a:t>
              </a:r>
              <a:endParaRPr lang="zh-CN" altLang="en-US" sz="12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5" name="12-3"/>
            <p:cNvSpPr txBox="1"/>
            <p:nvPr/>
          </p:nvSpPr>
          <p:spPr>
            <a:xfrm>
              <a:off x="593467" y="1681851"/>
              <a:ext cx="38258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0" i="0" u="none" strike="noStrike" kern="120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PART THREE</a:t>
              </a:r>
              <a:endPara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3" name="14"/>
          <p:cNvGrpSpPr/>
          <p:nvPr/>
        </p:nvGrpSpPr>
        <p:grpSpPr>
          <a:xfrm>
            <a:off x="9985829" y="124152"/>
            <a:ext cx="2206171" cy="1160502"/>
            <a:chOff x="2694476" y="1931460"/>
            <a:chExt cx="2884566" cy="1517355"/>
          </a:xfrm>
        </p:grpSpPr>
        <p:grpSp>
          <p:nvGrpSpPr>
            <p:cNvPr id="2" name="组合 1"/>
            <p:cNvGrpSpPr/>
            <p:nvPr/>
          </p:nvGrpSpPr>
          <p:grpSpPr>
            <a:xfrm>
              <a:off x="3234896" y="1967873"/>
              <a:ext cx="2075304" cy="1461128"/>
              <a:chOff x="3234896" y="1967872"/>
              <a:chExt cx="2736610" cy="2960209"/>
            </a:xfrm>
          </p:grpSpPr>
          <p:sp>
            <p:nvSpPr>
              <p:cNvPr id="19" name="14-1"/>
              <p:cNvSpPr/>
              <p:nvPr/>
            </p:nvSpPr>
            <p:spPr>
              <a:xfrm>
                <a:off x="3535556" y="2382099"/>
                <a:ext cx="2435950" cy="2545982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dist"/>
                <a:endParaRPr lang="zh-CN" altLang="en-US" sz="1100" b="1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20" name="14-2"/>
              <p:cNvSpPr/>
              <p:nvPr/>
            </p:nvSpPr>
            <p:spPr>
              <a:xfrm>
                <a:off x="3234896" y="1967872"/>
                <a:ext cx="2726241" cy="2845721"/>
              </a:xfrm>
              <a:prstGeom prst="parallelogram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ctr"/>
                <a:endParaRPr lang="zh-CN" altLang="en-US" sz="110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21" name="14-3"/>
            <p:cNvSpPr txBox="1"/>
            <p:nvPr/>
          </p:nvSpPr>
          <p:spPr>
            <a:xfrm>
              <a:off x="2694476" y="1931460"/>
              <a:ext cx="2884566" cy="1517355"/>
            </a:xfrm>
            <a:prstGeom prst="parallelogram">
              <a:avLst>
                <a:gd name="adj" fmla="val 27434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800" i="1" spc="6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03</a:t>
              </a:r>
              <a:endParaRPr lang="zh-CN" altLang="en-US" sz="4800" i="1" spc="6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38" name="16"/>
          <p:cNvSpPr/>
          <p:nvPr/>
        </p:nvSpPr>
        <p:spPr>
          <a:xfrm>
            <a:off x="4007761" y="-39186"/>
            <a:ext cx="1275992" cy="6858000"/>
          </a:xfrm>
          <a:prstGeom prst="parallelogram">
            <a:avLst>
              <a:gd name="adj" fmla="val 6414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9" name="17"/>
          <p:cNvSpPr/>
          <p:nvPr/>
        </p:nvSpPr>
        <p:spPr>
          <a:xfrm>
            <a:off x="4007761" y="3998058"/>
            <a:ext cx="794408" cy="2899128"/>
          </a:xfrm>
          <a:prstGeom prst="parallelogram">
            <a:avLst>
              <a:gd name="adj" fmla="val 438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0" name="18"/>
          <p:cNvSpPr/>
          <p:nvPr/>
        </p:nvSpPr>
        <p:spPr>
          <a:xfrm rot="5400000">
            <a:off x="-1699128" y="1699128"/>
            <a:ext cx="3958874" cy="560618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0" y="0"/>
            <a:ext cx="4665091" cy="6858000"/>
          </a:xfrm>
          <a:custGeom>
            <a:avLst/>
            <a:gdLst>
              <a:gd name="connsiteX0" fmla="*/ 818257 w 4665091"/>
              <a:gd name="connsiteY0" fmla="*/ 0 h 6858000"/>
              <a:gd name="connsiteX1" fmla="*/ 4665091 w 4665091"/>
              <a:gd name="connsiteY1" fmla="*/ 0 h 6858000"/>
              <a:gd name="connsiteX2" fmla="*/ 3846834 w 4665091"/>
              <a:gd name="connsiteY2" fmla="*/ 6858000 h 6858000"/>
              <a:gd name="connsiteX3" fmla="*/ 0 w 466509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5091" h="6858000">
                <a:moveTo>
                  <a:pt x="818257" y="0"/>
                </a:moveTo>
                <a:lnTo>
                  <a:pt x="4665091" y="0"/>
                </a:lnTo>
                <a:lnTo>
                  <a:pt x="3846834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1"/>
            <a:stretch>
              <a:fillRect l="-80892" r="-80453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623392" y="404664"/>
            <a:ext cx="3319801" cy="583565"/>
            <a:chOff x="623392" y="404664"/>
            <a:chExt cx="3319801" cy="583565"/>
          </a:xfrm>
        </p:grpSpPr>
        <p:grpSp>
          <p:nvGrpSpPr>
            <p:cNvPr id="13" name="111"/>
            <p:cNvGrpSpPr/>
            <p:nvPr/>
          </p:nvGrpSpPr>
          <p:grpSpPr>
            <a:xfrm>
              <a:off x="623392" y="404664"/>
              <a:ext cx="533400" cy="533400"/>
              <a:chOff x="161131" y="365125"/>
              <a:chExt cx="533400" cy="533400"/>
            </a:xfrm>
          </p:grpSpPr>
          <p:sp>
            <p:nvSpPr>
              <p:cNvPr id="15" name="111-1"/>
              <p:cNvSpPr/>
              <p:nvPr userDrawn="1"/>
            </p:nvSpPr>
            <p:spPr>
              <a:xfrm>
                <a:off x="161131" y="365125"/>
                <a:ext cx="381000" cy="381000"/>
              </a:xfrm>
              <a:prstGeom prst="flowChartConnector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16" name="111-2"/>
              <p:cNvSpPr/>
              <p:nvPr userDrawn="1"/>
            </p:nvSpPr>
            <p:spPr>
              <a:xfrm>
                <a:off x="313531" y="517525"/>
                <a:ext cx="381000" cy="381000"/>
              </a:xfrm>
              <a:prstGeom prst="flowChartConnector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1321913" y="404664"/>
              <a:ext cx="26212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功能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需求分析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>
            <a:off x="1919407" y="1485290"/>
            <a:ext cx="4362414" cy="4329437"/>
          </a:xfrm>
          <a:custGeom>
            <a:avLst/>
            <a:gdLst>
              <a:gd name="connsiteX0" fmla="*/ 0 w 3636449"/>
              <a:gd name="connsiteY0" fmla="*/ 1901189 h 3608960"/>
              <a:gd name="connsiteX1" fmla="*/ 1707771 w 3636449"/>
              <a:gd name="connsiteY1" fmla="*/ 1901189 h 3608960"/>
              <a:gd name="connsiteX2" fmla="*/ 1707771 w 3636449"/>
              <a:gd name="connsiteY2" fmla="*/ 3608960 h 3608960"/>
              <a:gd name="connsiteX3" fmla="*/ 0 w 3636449"/>
              <a:gd name="connsiteY3" fmla="*/ 3608960 h 3608960"/>
              <a:gd name="connsiteX4" fmla="*/ 1928677 w 3636449"/>
              <a:gd name="connsiteY4" fmla="*/ 1901188 h 3608960"/>
              <a:gd name="connsiteX5" fmla="*/ 3636448 w 3636449"/>
              <a:gd name="connsiteY5" fmla="*/ 1901188 h 3608960"/>
              <a:gd name="connsiteX6" fmla="*/ 3636448 w 3636449"/>
              <a:gd name="connsiteY6" fmla="*/ 3608959 h 3608960"/>
              <a:gd name="connsiteX7" fmla="*/ 1928677 w 3636449"/>
              <a:gd name="connsiteY7" fmla="*/ 3608959 h 3608960"/>
              <a:gd name="connsiteX8" fmla="*/ 1 w 3636449"/>
              <a:gd name="connsiteY8" fmla="*/ 1 h 3608960"/>
              <a:gd name="connsiteX9" fmla="*/ 1707772 w 3636449"/>
              <a:gd name="connsiteY9" fmla="*/ 1 h 3608960"/>
              <a:gd name="connsiteX10" fmla="*/ 1707772 w 3636449"/>
              <a:gd name="connsiteY10" fmla="*/ 1707772 h 3608960"/>
              <a:gd name="connsiteX11" fmla="*/ 1 w 3636449"/>
              <a:gd name="connsiteY11" fmla="*/ 1707772 h 3608960"/>
              <a:gd name="connsiteX12" fmla="*/ 1928678 w 3636449"/>
              <a:gd name="connsiteY12" fmla="*/ 0 h 3608960"/>
              <a:gd name="connsiteX13" fmla="*/ 3636449 w 3636449"/>
              <a:gd name="connsiteY13" fmla="*/ 0 h 3608960"/>
              <a:gd name="connsiteX14" fmla="*/ 3636449 w 3636449"/>
              <a:gd name="connsiteY14" fmla="*/ 1707771 h 3608960"/>
              <a:gd name="connsiteX15" fmla="*/ 1928678 w 3636449"/>
              <a:gd name="connsiteY15" fmla="*/ 1707771 h 360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36449" h="3608960">
                <a:moveTo>
                  <a:pt x="0" y="1901189"/>
                </a:moveTo>
                <a:lnTo>
                  <a:pt x="1707771" y="1901189"/>
                </a:lnTo>
                <a:lnTo>
                  <a:pt x="1707771" y="3608960"/>
                </a:lnTo>
                <a:lnTo>
                  <a:pt x="0" y="3608960"/>
                </a:lnTo>
                <a:close/>
                <a:moveTo>
                  <a:pt x="1928677" y="1901188"/>
                </a:moveTo>
                <a:lnTo>
                  <a:pt x="3636448" y="1901188"/>
                </a:lnTo>
                <a:lnTo>
                  <a:pt x="3636448" y="3608959"/>
                </a:lnTo>
                <a:lnTo>
                  <a:pt x="1928677" y="3608959"/>
                </a:lnTo>
                <a:close/>
                <a:moveTo>
                  <a:pt x="1" y="1"/>
                </a:moveTo>
                <a:lnTo>
                  <a:pt x="1707772" y="1"/>
                </a:lnTo>
                <a:lnTo>
                  <a:pt x="1707772" y="1707772"/>
                </a:lnTo>
                <a:lnTo>
                  <a:pt x="1" y="1707772"/>
                </a:lnTo>
                <a:close/>
                <a:moveTo>
                  <a:pt x="1928678" y="0"/>
                </a:moveTo>
                <a:lnTo>
                  <a:pt x="3636449" y="0"/>
                </a:lnTo>
                <a:lnTo>
                  <a:pt x="3636449" y="1707771"/>
                </a:lnTo>
                <a:lnTo>
                  <a:pt x="1928678" y="1707771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7058660" y="1617980"/>
            <a:ext cx="406400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(1)搜索：通过标签进行模糊搜索显示地区特色旅游路线攻略。</a:t>
            </a:r>
            <a:endParaRPr lang="zh-CN" altLang="en-US"/>
          </a:p>
          <a:p>
            <a:r>
              <a:rPr lang="zh-CN" altLang="en-US"/>
              <a:t>(2)发布攒局：根据已有的旅游攻略发起攒局。</a:t>
            </a:r>
            <a:endParaRPr lang="zh-CN" altLang="en-US"/>
          </a:p>
          <a:p>
            <a:r>
              <a:rPr lang="zh-CN" altLang="en-US"/>
              <a:t>(3)加入攒局：可选择是否加入已发起的攒局。</a:t>
            </a:r>
            <a:endParaRPr lang="zh-CN" altLang="en-US"/>
          </a:p>
          <a:p>
            <a:r>
              <a:rPr lang="zh-CN" altLang="en-US"/>
              <a:t>(4)攒局聊天功能：可在攒局内进行群体聊天。</a:t>
            </a:r>
            <a:endParaRPr lang="zh-CN" altLang="en-US"/>
          </a:p>
          <a:p>
            <a:r>
              <a:rPr lang="zh-CN" altLang="en-US"/>
              <a:t>(5)发布攻略：用户、管理员可以发布攻略。</a:t>
            </a:r>
            <a:endParaRPr lang="zh-CN" altLang="en-US"/>
          </a:p>
          <a:p>
            <a:r>
              <a:rPr lang="zh-CN" altLang="en-US"/>
              <a:t>(6)好友列表：可以添加好友进行聊天。</a:t>
            </a:r>
            <a:endParaRPr lang="zh-CN" altLang="en-US"/>
          </a:p>
          <a:p>
            <a:r>
              <a:rPr lang="zh-CN" altLang="en-US"/>
              <a:t>(7)个人中心：显示我的收藏，显示我的攒局，意见反馈和修改密码等功能。</a:t>
            </a:r>
            <a:endParaRPr lang="zh-CN" altLang="en-US"/>
          </a:p>
          <a:p>
            <a:r>
              <a:rPr lang="zh-CN" altLang="en-US"/>
              <a:t>(8)攻略评论：用户、管理员可以发布攻略评论。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623392" y="404664"/>
            <a:ext cx="3319801" cy="583565"/>
            <a:chOff x="623392" y="404664"/>
            <a:chExt cx="3319801" cy="583565"/>
          </a:xfrm>
        </p:grpSpPr>
        <p:grpSp>
          <p:nvGrpSpPr>
            <p:cNvPr id="51" name="111"/>
            <p:cNvGrpSpPr/>
            <p:nvPr/>
          </p:nvGrpSpPr>
          <p:grpSpPr>
            <a:xfrm>
              <a:off x="623392" y="404664"/>
              <a:ext cx="533400" cy="533400"/>
              <a:chOff x="161131" y="365125"/>
              <a:chExt cx="533400" cy="533400"/>
            </a:xfrm>
          </p:grpSpPr>
          <p:sp>
            <p:nvSpPr>
              <p:cNvPr id="53" name="111-1"/>
              <p:cNvSpPr/>
              <p:nvPr userDrawn="1"/>
            </p:nvSpPr>
            <p:spPr>
              <a:xfrm>
                <a:off x="161131" y="365125"/>
                <a:ext cx="381000" cy="381000"/>
              </a:xfrm>
              <a:prstGeom prst="flowChartConnector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54" name="111-2"/>
              <p:cNvSpPr/>
              <p:nvPr userDrawn="1"/>
            </p:nvSpPr>
            <p:spPr>
              <a:xfrm>
                <a:off x="313531" y="517525"/>
                <a:ext cx="381000" cy="381000"/>
              </a:xfrm>
              <a:prstGeom prst="flowChartConnector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52" name="文本框 51"/>
            <p:cNvSpPr txBox="1"/>
            <p:nvPr/>
          </p:nvSpPr>
          <p:spPr>
            <a:xfrm>
              <a:off x="1321913" y="404664"/>
              <a:ext cx="26212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功能需求分析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56" name="任意多边形: 形状 55"/>
          <p:cNvSpPr/>
          <p:nvPr/>
        </p:nvSpPr>
        <p:spPr>
          <a:xfrm>
            <a:off x="1339850" y="2723631"/>
            <a:ext cx="2794000" cy="2817590"/>
          </a:xfrm>
          <a:custGeom>
            <a:avLst/>
            <a:gdLst>
              <a:gd name="connsiteX0" fmla="*/ 0 w 2794000"/>
              <a:gd name="connsiteY0" fmla="*/ 0 h 2817590"/>
              <a:gd name="connsiteX1" fmla="*/ 2794000 w 2794000"/>
              <a:gd name="connsiteY1" fmla="*/ 0 h 2817590"/>
              <a:gd name="connsiteX2" fmla="*/ 2794000 w 2794000"/>
              <a:gd name="connsiteY2" fmla="*/ 2351914 h 2817590"/>
              <a:gd name="connsiteX3" fmla="*/ 2328324 w 2794000"/>
              <a:gd name="connsiteY3" fmla="*/ 2817590 h 2817590"/>
              <a:gd name="connsiteX4" fmla="*/ 148161 w 2794000"/>
              <a:gd name="connsiteY4" fmla="*/ 2817590 h 2817590"/>
              <a:gd name="connsiteX5" fmla="*/ 90493 w 2794000"/>
              <a:gd name="connsiteY5" fmla="*/ 2805948 h 2817590"/>
              <a:gd name="connsiteX6" fmla="*/ 0 w 2794000"/>
              <a:gd name="connsiteY6" fmla="*/ 2669425 h 2817590"/>
              <a:gd name="connsiteX7" fmla="*/ 0 w 2794000"/>
              <a:gd name="connsiteY7" fmla="*/ 0 h 281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94000" h="2817590">
                <a:moveTo>
                  <a:pt x="0" y="0"/>
                </a:moveTo>
                <a:lnTo>
                  <a:pt x="2794000" y="0"/>
                </a:lnTo>
                <a:lnTo>
                  <a:pt x="2794000" y="2351914"/>
                </a:lnTo>
                <a:cubicBezTo>
                  <a:pt x="2794000" y="2609100"/>
                  <a:pt x="2585510" y="2817590"/>
                  <a:pt x="2328324" y="2817590"/>
                </a:cubicBezTo>
                <a:lnTo>
                  <a:pt x="148161" y="2817590"/>
                </a:lnTo>
                <a:lnTo>
                  <a:pt x="90493" y="2805948"/>
                </a:lnTo>
                <a:cubicBezTo>
                  <a:pt x="37314" y="2783455"/>
                  <a:pt x="0" y="2730798"/>
                  <a:pt x="0" y="2669425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2700000" scaled="0"/>
          </a:gradFill>
          <a:ln>
            <a:noFill/>
          </a:ln>
          <a:effectLst>
            <a:outerShdw blurRad="50800" dist="38100" dir="2700000" algn="tl" rotWithShape="0">
              <a:schemeClr val="accent1">
                <a:alpha val="2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57" name="任意多边形: 形状 56"/>
          <p:cNvSpPr/>
          <p:nvPr/>
        </p:nvSpPr>
        <p:spPr>
          <a:xfrm>
            <a:off x="1339850" y="1988840"/>
            <a:ext cx="2794000" cy="734791"/>
          </a:xfrm>
          <a:custGeom>
            <a:avLst/>
            <a:gdLst>
              <a:gd name="connsiteX0" fmla="*/ 465676 w 2794000"/>
              <a:gd name="connsiteY0" fmla="*/ 0 h 734791"/>
              <a:gd name="connsiteX1" fmla="*/ 2645834 w 2794000"/>
              <a:gd name="connsiteY1" fmla="*/ 0 h 734791"/>
              <a:gd name="connsiteX2" fmla="*/ 2794000 w 2794000"/>
              <a:gd name="connsiteY2" fmla="*/ 148166 h 734791"/>
              <a:gd name="connsiteX3" fmla="*/ 2794000 w 2794000"/>
              <a:gd name="connsiteY3" fmla="*/ 734791 h 734791"/>
              <a:gd name="connsiteX4" fmla="*/ 0 w 2794000"/>
              <a:gd name="connsiteY4" fmla="*/ 734791 h 734791"/>
              <a:gd name="connsiteX5" fmla="*/ 0 w 2794000"/>
              <a:gd name="connsiteY5" fmla="*/ 465676 h 734791"/>
              <a:gd name="connsiteX6" fmla="*/ 465676 w 2794000"/>
              <a:gd name="connsiteY6" fmla="*/ 0 h 73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94000" h="734791">
                <a:moveTo>
                  <a:pt x="465676" y="0"/>
                </a:moveTo>
                <a:lnTo>
                  <a:pt x="2645834" y="0"/>
                </a:lnTo>
                <a:cubicBezTo>
                  <a:pt x="2727664" y="0"/>
                  <a:pt x="2794000" y="66336"/>
                  <a:pt x="2794000" y="148166"/>
                </a:cubicBezTo>
                <a:lnTo>
                  <a:pt x="2794000" y="734791"/>
                </a:lnTo>
                <a:lnTo>
                  <a:pt x="0" y="734791"/>
                </a:lnTo>
                <a:lnTo>
                  <a:pt x="0" y="465676"/>
                </a:lnTo>
                <a:cubicBezTo>
                  <a:pt x="0" y="208490"/>
                  <a:pt x="208490" y="0"/>
                  <a:pt x="465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50477" y="2156596"/>
            <a:ext cx="1750742" cy="442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2400" spc="1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用户特点</a:t>
            </a:r>
            <a:endParaRPr lang="zh-CN" altLang="en-US" sz="2400" spc="1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659518" y="2938124"/>
            <a:ext cx="2336895" cy="20643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我们的用户大多数是利用空余时间独自或者同学间出门旅游的学生；经常在外户外旅行的驴友或旅游群；利用假期好友或者家人自助旅游的年轻人等。</a:t>
            </a:r>
            <a:endParaRPr lang="zh-CN" altLang="en-US" sz="1600" spc="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1" name="任意多边形: 形状 60"/>
          <p:cNvSpPr/>
          <p:nvPr/>
        </p:nvSpPr>
        <p:spPr>
          <a:xfrm>
            <a:off x="4699000" y="2723631"/>
            <a:ext cx="2794000" cy="2817590"/>
          </a:xfrm>
          <a:custGeom>
            <a:avLst/>
            <a:gdLst>
              <a:gd name="connsiteX0" fmla="*/ 0 w 2794000"/>
              <a:gd name="connsiteY0" fmla="*/ 0 h 2817590"/>
              <a:gd name="connsiteX1" fmla="*/ 2794000 w 2794000"/>
              <a:gd name="connsiteY1" fmla="*/ 0 h 2817590"/>
              <a:gd name="connsiteX2" fmla="*/ 2794000 w 2794000"/>
              <a:gd name="connsiteY2" fmla="*/ 2351914 h 2817590"/>
              <a:gd name="connsiteX3" fmla="*/ 2328324 w 2794000"/>
              <a:gd name="connsiteY3" fmla="*/ 2817590 h 2817590"/>
              <a:gd name="connsiteX4" fmla="*/ 148161 w 2794000"/>
              <a:gd name="connsiteY4" fmla="*/ 2817590 h 2817590"/>
              <a:gd name="connsiteX5" fmla="*/ 90493 w 2794000"/>
              <a:gd name="connsiteY5" fmla="*/ 2805948 h 2817590"/>
              <a:gd name="connsiteX6" fmla="*/ 0 w 2794000"/>
              <a:gd name="connsiteY6" fmla="*/ 2669425 h 2817590"/>
              <a:gd name="connsiteX7" fmla="*/ 0 w 2794000"/>
              <a:gd name="connsiteY7" fmla="*/ 0 h 281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94000" h="2817590">
                <a:moveTo>
                  <a:pt x="0" y="0"/>
                </a:moveTo>
                <a:lnTo>
                  <a:pt x="2794000" y="0"/>
                </a:lnTo>
                <a:lnTo>
                  <a:pt x="2794000" y="2351914"/>
                </a:lnTo>
                <a:cubicBezTo>
                  <a:pt x="2794000" y="2609100"/>
                  <a:pt x="2585510" y="2817590"/>
                  <a:pt x="2328324" y="2817590"/>
                </a:cubicBezTo>
                <a:lnTo>
                  <a:pt x="148161" y="2817590"/>
                </a:lnTo>
                <a:lnTo>
                  <a:pt x="90493" y="2805948"/>
                </a:lnTo>
                <a:cubicBezTo>
                  <a:pt x="37314" y="2783455"/>
                  <a:pt x="0" y="2730798"/>
                  <a:pt x="0" y="2669425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2700000" scaled="0"/>
          </a:gradFill>
          <a:ln>
            <a:noFill/>
          </a:ln>
          <a:effectLst>
            <a:outerShdw blurRad="50800" dist="38100" dir="2700000" algn="tl" rotWithShape="0">
              <a:schemeClr val="accent1">
                <a:alpha val="2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2" name="任意多边形: 形状 61"/>
          <p:cNvSpPr/>
          <p:nvPr/>
        </p:nvSpPr>
        <p:spPr>
          <a:xfrm>
            <a:off x="4699000" y="1988840"/>
            <a:ext cx="2794000" cy="734791"/>
          </a:xfrm>
          <a:custGeom>
            <a:avLst/>
            <a:gdLst>
              <a:gd name="connsiteX0" fmla="*/ 465676 w 2794000"/>
              <a:gd name="connsiteY0" fmla="*/ 0 h 734791"/>
              <a:gd name="connsiteX1" fmla="*/ 2645834 w 2794000"/>
              <a:gd name="connsiteY1" fmla="*/ 0 h 734791"/>
              <a:gd name="connsiteX2" fmla="*/ 2794000 w 2794000"/>
              <a:gd name="connsiteY2" fmla="*/ 148166 h 734791"/>
              <a:gd name="connsiteX3" fmla="*/ 2794000 w 2794000"/>
              <a:gd name="connsiteY3" fmla="*/ 734791 h 734791"/>
              <a:gd name="connsiteX4" fmla="*/ 0 w 2794000"/>
              <a:gd name="connsiteY4" fmla="*/ 734791 h 734791"/>
              <a:gd name="connsiteX5" fmla="*/ 0 w 2794000"/>
              <a:gd name="connsiteY5" fmla="*/ 465676 h 734791"/>
              <a:gd name="connsiteX6" fmla="*/ 465676 w 2794000"/>
              <a:gd name="connsiteY6" fmla="*/ 0 h 73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94000" h="734791">
                <a:moveTo>
                  <a:pt x="465676" y="0"/>
                </a:moveTo>
                <a:lnTo>
                  <a:pt x="2645834" y="0"/>
                </a:lnTo>
                <a:cubicBezTo>
                  <a:pt x="2727664" y="0"/>
                  <a:pt x="2794000" y="66336"/>
                  <a:pt x="2794000" y="148166"/>
                </a:cubicBezTo>
                <a:lnTo>
                  <a:pt x="2794000" y="734791"/>
                </a:lnTo>
                <a:lnTo>
                  <a:pt x="0" y="734791"/>
                </a:lnTo>
                <a:lnTo>
                  <a:pt x="0" y="465676"/>
                </a:lnTo>
                <a:cubicBezTo>
                  <a:pt x="0" y="208490"/>
                  <a:pt x="208490" y="0"/>
                  <a:pt x="465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009627" y="2156596"/>
            <a:ext cx="1750742" cy="442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2400" spc="1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假定和约束</a:t>
            </a:r>
            <a:endParaRPr lang="zh-CN" altLang="en-US" sz="2400" spc="1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5031368" y="2912724"/>
            <a:ext cx="2229811" cy="26543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人力和时间的约束：本小程序开发过程中需要考虑到人力和时间的约束,开发人员足够，时间足够。环境的约束：各大旅游景点的更新，小程序需要及时删除过期攻略，并提出新的旅游攻略的功能。</a:t>
            </a:r>
            <a:endParaRPr lang="zh-CN" altLang="en-US" sz="1600" spc="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6" name="任意多边形: 形状 65"/>
          <p:cNvSpPr/>
          <p:nvPr/>
        </p:nvSpPr>
        <p:spPr>
          <a:xfrm>
            <a:off x="8058150" y="2723631"/>
            <a:ext cx="2794000" cy="2817590"/>
          </a:xfrm>
          <a:custGeom>
            <a:avLst/>
            <a:gdLst>
              <a:gd name="connsiteX0" fmla="*/ 0 w 2794000"/>
              <a:gd name="connsiteY0" fmla="*/ 0 h 2817590"/>
              <a:gd name="connsiteX1" fmla="*/ 2794000 w 2794000"/>
              <a:gd name="connsiteY1" fmla="*/ 0 h 2817590"/>
              <a:gd name="connsiteX2" fmla="*/ 2794000 w 2794000"/>
              <a:gd name="connsiteY2" fmla="*/ 2351914 h 2817590"/>
              <a:gd name="connsiteX3" fmla="*/ 2328324 w 2794000"/>
              <a:gd name="connsiteY3" fmla="*/ 2817590 h 2817590"/>
              <a:gd name="connsiteX4" fmla="*/ 148161 w 2794000"/>
              <a:gd name="connsiteY4" fmla="*/ 2817590 h 2817590"/>
              <a:gd name="connsiteX5" fmla="*/ 90493 w 2794000"/>
              <a:gd name="connsiteY5" fmla="*/ 2805948 h 2817590"/>
              <a:gd name="connsiteX6" fmla="*/ 0 w 2794000"/>
              <a:gd name="connsiteY6" fmla="*/ 2669425 h 2817590"/>
              <a:gd name="connsiteX7" fmla="*/ 0 w 2794000"/>
              <a:gd name="connsiteY7" fmla="*/ 0 h 281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94000" h="2817590">
                <a:moveTo>
                  <a:pt x="0" y="0"/>
                </a:moveTo>
                <a:lnTo>
                  <a:pt x="2794000" y="0"/>
                </a:lnTo>
                <a:lnTo>
                  <a:pt x="2794000" y="2351914"/>
                </a:lnTo>
                <a:cubicBezTo>
                  <a:pt x="2794000" y="2609100"/>
                  <a:pt x="2585510" y="2817590"/>
                  <a:pt x="2328324" y="2817590"/>
                </a:cubicBezTo>
                <a:lnTo>
                  <a:pt x="148161" y="2817590"/>
                </a:lnTo>
                <a:lnTo>
                  <a:pt x="90493" y="2805948"/>
                </a:lnTo>
                <a:cubicBezTo>
                  <a:pt x="37314" y="2783455"/>
                  <a:pt x="0" y="2730798"/>
                  <a:pt x="0" y="2669425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2700000" scaled="0"/>
          </a:gradFill>
          <a:ln>
            <a:noFill/>
          </a:ln>
          <a:effectLst>
            <a:outerShdw blurRad="50800" dist="38100" dir="2700000" algn="tl" rotWithShape="0">
              <a:schemeClr val="accent1">
                <a:alpha val="2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7" name="任意多边形: 形状 66"/>
          <p:cNvSpPr/>
          <p:nvPr/>
        </p:nvSpPr>
        <p:spPr>
          <a:xfrm>
            <a:off x="8058150" y="1988840"/>
            <a:ext cx="2794000" cy="734791"/>
          </a:xfrm>
          <a:custGeom>
            <a:avLst/>
            <a:gdLst>
              <a:gd name="connsiteX0" fmla="*/ 465676 w 2794000"/>
              <a:gd name="connsiteY0" fmla="*/ 0 h 734791"/>
              <a:gd name="connsiteX1" fmla="*/ 2645834 w 2794000"/>
              <a:gd name="connsiteY1" fmla="*/ 0 h 734791"/>
              <a:gd name="connsiteX2" fmla="*/ 2794000 w 2794000"/>
              <a:gd name="connsiteY2" fmla="*/ 148166 h 734791"/>
              <a:gd name="connsiteX3" fmla="*/ 2794000 w 2794000"/>
              <a:gd name="connsiteY3" fmla="*/ 734791 h 734791"/>
              <a:gd name="connsiteX4" fmla="*/ 0 w 2794000"/>
              <a:gd name="connsiteY4" fmla="*/ 734791 h 734791"/>
              <a:gd name="connsiteX5" fmla="*/ 0 w 2794000"/>
              <a:gd name="connsiteY5" fmla="*/ 465676 h 734791"/>
              <a:gd name="connsiteX6" fmla="*/ 465676 w 2794000"/>
              <a:gd name="connsiteY6" fmla="*/ 0 h 734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94000" h="734791">
                <a:moveTo>
                  <a:pt x="465676" y="0"/>
                </a:moveTo>
                <a:lnTo>
                  <a:pt x="2645834" y="0"/>
                </a:lnTo>
                <a:cubicBezTo>
                  <a:pt x="2727664" y="0"/>
                  <a:pt x="2794000" y="66336"/>
                  <a:pt x="2794000" y="148166"/>
                </a:cubicBezTo>
                <a:lnTo>
                  <a:pt x="2794000" y="734791"/>
                </a:lnTo>
                <a:lnTo>
                  <a:pt x="0" y="734791"/>
                </a:lnTo>
                <a:lnTo>
                  <a:pt x="0" y="465676"/>
                </a:lnTo>
                <a:cubicBezTo>
                  <a:pt x="0" y="208490"/>
                  <a:pt x="208490" y="0"/>
                  <a:pt x="465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8368777" y="2156596"/>
            <a:ext cx="1750742" cy="442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sz="2400" spc="1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ER</a:t>
            </a:r>
            <a:r>
              <a:rPr lang="zh-CN" altLang="en-US" sz="2400" spc="1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图</a:t>
            </a:r>
            <a:endParaRPr lang="zh-CN" altLang="en-US" sz="2400" spc="1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8390518" y="2912724"/>
            <a:ext cx="2214571" cy="22117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7个实体，分别为用户、好友表、消息记录、群组、攒局，评论和帖子，其中用户以用户id为关键字，攒局以其编号为关键字，帖子以其编号为关键字，群组以其编号为关键字，消息记录以其编号为关键字，好友表以好友id为关键字，评论以其编号为关键字，图中所有关系均为一对多的关系。</a:t>
            </a:r>
            <a:endParaRPr lang="zh-CN" altLang="en-US" sz="1200" spc="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3346649" y="1989071"/>
            <a:ext cx="522764" cy="685800"/>
            <a:chOff x="3346649" y="1653041"/>
            <a:chExt cx="522764" cy="685800"/>
          </a:xfrm>
        </p:grpSpPr>
        <p:sp>
          <p:nvSpPr>
            <p:cNvPr id="71" name="平行四边形 70"/>
            <p:cNvSpPr/>
            <p:nvPr/>
          </p:nvSpPr>
          <p:spPr>
            <a:xfrm>
              <a:off x="3346649" y="1653041"/>
              <a:ext cx="317500" cy="685800"/>
            </a:xfrm>
            <a:prstGeom prst="parallelogram">
              <a:avLst>
                <a:gd name="adj" fmla="val 50500"/>
              </a:avLst>
            </a:prstGeom>
            <a:gradFill>
              <a:gsLst>
                <a:gs pos="0">
                  <a:srgbClr val="FFFFFF">
                    <a:alpha val="50000"/>
                  </a:srgbClr>
                </a:gs>
                <a:gs pos="76000">
                  <a:srgbClr val="FCFEFD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2" name="平行四边形 71"/>
            <p:cNvSpPr/>
            <p:nvPr/>
          </p:nvSpPr>
          <p:spPr>
            <a:xfrm>
              <a:off x="3626684" y="1653041"/>
              <a:ext cx="242729" cy="453390"/>
            </a:xfrm>
            <a:prstGeom prst="parallelogram">
              <a:avLst>
                <a:gd name="adj" fmla="val 41257"/>
              </a:avLst>
            </a:prstGeom>
            <a:gradFill>
              <a:gsLst>
                <a:gs pos="0">
                  <a:srgbClr val="FFFFFF">
                    <a:alpha val="50000"/>
                  </a:srgbClr>
                </a:gs>
                <a:gs pos="64000">
                  <a:srgbClr val="FCFEFD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700315" y="1989071"/>
            <a:ext cx="522764" cy="685800"/>
            <a:chOff x="3346649" y="1653041"/>
            <a:chExt cx="522764" cy="685800"/>
          </a:xfrm>
        </p:grpSpPr>
        <p:sp>
          <p:nvSpPr>
            <p:cNvPr id="74" name="平行四边形 73"/>
            <p:cNvSpPr/>
            <p:nvPr/>
          </p:nvSpPr>
          <p:spPr>
            <a:xfrm>
              <a:off x="3346649" y="1653041"/>
              <a:ext cx="317500" cy="685800"/>
            </a:xfrm>
            <a:prstGeom prst="parallelogram">
              <a:avLst>
                <a:gd name="adj" fmla="val 50500"/>
              </a:avLst>
            </a:prstGeom>
            <a:gradFill>
              <a:gsLst>
                <a:gs pos="0">
                  <a:srgbClr val="FFFFFF">
                    <a:alpha val="50000"/>
                  </a:srgbClr>
                </a:gs>
                <a:gs pos="76000">
                  <a:srgbClr val="FCFEFD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5" name="平行四边形 74"/>
            <p:cNvSpPr/>
            <p:nvPr/>
          </p:nvSpPr>
          <p:spPr>
            <a:xfrm>
              <a:off x="3626684" y="1653041"/>
              <a:ext cx="242729" cy="453390"/>
            </a:xfrm>
            <a:prstGeom prst="parallelogram">
              <a:avLst>
                <a:gd name="adj" fmla="val 41257"/>
              </a:avLst>
            </a:prstGeom>
            <a:gradFill>
              <a:gsLst>
                <a:gs pos="0">
                  <a:srgbClr val="FFFFFF">
                    <a:alpha val="50000"/>
                  </a:srgbClr>
                </a:gs>
                <a:gs pos="64000">
                  <a:srgbClr val="FCFEFD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0069625" y="1989071"/>
            <a:ext cx="522764" cy="685800"/>
            <a:chOff x="3346649" y="1653041"/>
            <a:chExt cx="522764" cy="685800"/>
          </a:xfrm>
        </p:grpSpPr>
        <p:sp>
          <p:nvSpPr>
            <p:cNvPr id="77" name="平行四边形 76"/>
            <p:cNvSpPr/>
            <p:nvPr/>
          </p:nvSpPr>
          <p:spPr>
            <a:xfrm>
              <a:off x="3346649" y="1653041"/>
              <a:ext cx="317500" cy="685800"/>
            </a:xfrm>
            <a:prstGeom prst="parallelogram">
              <a:avLst>
                <a:gd name="adj" fmla="val 50500"/>
              </a:avLst>
            </a:prstGeom>
            <a:gradFill>
              <a:gsLst>
                <a:gs pos="0">
                  <a:srgbClr val="FFFFFF">
                    <a:alpha val="50000"/>
                  </a:srgbClr>
                </a:gs>
                <a:gs pos="76000">
                  <a:srgbClr val="FCFEFD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78" name="平行四边形 77"/>
            <p:cNvSpPr/>
            <p:nvPr/>
          </p:nvSpPr>
          <p:spPr>
            <a:xfrm>
              <a:off x="3626684" y="1653041"/>
              <a:ext cx="242729" cy="453390"/>
            </a:xfrm>
            <a:prstGeom prst="parallelogram">
              <a:avLst>
                <a:gd name="adj" fmla="val 41257"/>
              </a:avLst>
            </a:prstGeom>
            <a:gradFill>
              <a:gsLst>
                <a:gs pos="0">
                  <a:srgbClr val="FFFFFF">
                    <a:alpha val="50000"/>
                  </a:srgbClr>
                </a:gs>
                <a:gs pos="64000">
                  <a:srgbClr val="FCFEFD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11"/>
          <p:cNvSpPr/>
          <p:nvPr/>
        </p:nvSpPr>
        <p:spPr>
          <a:xfrm>
            <a:off x="0" y="3932839"/>
            <a:ext cx="12192000" cy="28991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29" name="12"/>
          <p:cNvGrpSpPr/>
          <p:nvPr/>
        </p:nvGrpSpPr>
        <p:grpSpPr>
          <a:xfrm>
            <a:off x="5579042" y="2078158"/>
            <a:ext cx="6268085" cy="2361128"/>
            <a:chOff x="593467" y="1681851"/>
            <a:chExt cx="6268085" cy="2361128"/>
          </a:xfrm>
        </p:grpSpPr>
        <p:sp>
          <p:nvSpPr>
            <p:cNvPr id="31" name="12-1"/>
            <p:cNvSpPr txBox="1"/>
            <p:nvPr/>
          </p:nvSpPr>
          <p:spPr>
            <a:xfrm>
              <a:off x="593467" y="2462266"/>
              <a:ext cx="6268085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defRPr/>
              </a:pPr>
              <a:r>
                <a:rPr lang="zh-CN" altLang="en-US" sz="66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非功能</a:t>
              </a:r>
              <a:r>
                <a:rPr lang="zh-CN" altLang="en-US" sz="66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需求分析</a:t>
              </a:r>
              <a:endParaRPr lang="zh-CN" alt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4" name="12-2"/>
            <p:cNvSpPr txBox="1"/>
            <p:nvPr/>
          </p:nvSpPr>
          <p:spPr>
            <a:xfrm>
              <a:off x="593467" y="3674679"/>
              <a:ext cx="518420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lnSpc>
                  <a:spcPct val="120000"/>
                </a:lnSpc>
                <a:defRPr sz="1100" kern="12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lnSpc>
                  <a:spcPct val="150000"/>
                </a:lnSpc>
                <a:defRPr/>
              </a:pPr>
              <a:r>
                <a:rPr lang="zh-CN" altLang="en-US" sz="12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性能需求，</a:t>
              </a:r>
              <a:r>
                <a:rPr lang="zh-CN" altLang="en-US" sz="12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运行需求等</a:t>
              </a:r>
              <a:endParaRPr lang="zh-CN" altLang="en-US" sz="12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5" name="12-3"/>
            <p:cNvSpPr txBox="1"/>
            <p:nvPr/>
          </p:nvSpPr>
          <p:spPr>
            <a:xfrm>
              <a:off x="593467" y="1681851"/>
              <a:ext cx="38258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0" i="0" u="none" strike="noStrike" kern="120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PART FOUR</a:t>
              </a:r>
              <a:endPara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3" name="14"/>
          <p:cNvGrpSpPr/>
          <p:nvPr/>
        </p:nvGrpSpPr>
        <p:grpSpPr>
          <a:xfrm>
            <a:off x="9985829" y="124152"/>
            <a:ext cx="2206171" cy="1160502"/>
            <a:chOff x="2694476" y="1931460"/>
            <a:chExt cx="2884566" cy="1517355"/>
          </a:xfrm>
        </p:grpSpPr>
        <p:grpSp>
          <p:nvGrpSpPr>
            <p:cNvPr id="2" name="组合 1"/>
            <p:cNvGrpSpPr/>
            <p:nvPr/>
          </p:nvGrpSpPr>
          <p:grpSpPr>
            <a:xfrm>
              <a:off x="3234896" y="1967873"/>
              <a:ext cx="2075304" cy="1461128"/>
              <a:chOff x="3234896" y="1967872"/>
              <a:chExt cx="2736610" cy="2960209"/>
            </a:xfrm>
          </p:grpSpPr>
          <p:sp>
            <p:nvSpPr>
              <p:cNvPr id="19" name="14-1"/>
              <p:cNvSpPr/>
              <p:nvPr/>
            </p:nvSpPr>
            <p:spPr>
              <a:xfrm>
                <a:off x="3535556" y="2382099"/>
                <a:ext cx="2435950" cy="2545982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dist"/>
                <a:endParaRPr lang="zh-CN" altLang="en-US" sz="1100" b="1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20" name="14-2"/>
              <p:cNvSpPr/>
              <p:nvPr/>
            </p:nvSpPr>
            <p:spPr>
              <a:xfrm>
                <a:off x="3234896" y="1967872"/>
                <a:ext cx="2726241" cy="2845721"/>
              </a:xfrm>
              <a:prstGeom prst="parallelogram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ctr"/>
                <a:endParaRPr lang="zh-CN" altLang="en-US" sz="110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21" name="14-3"/>
            <p:cNvSpPr txBox="1"/>
            <p:nvPr/>
          </p:nvSpPr>
          <p:spPr>
            <a:xfrm>
              <a:off x="2694476" y="1931460"/>
              <a:ext cx="2884566" cy="1517355"/>
            </a:xfrm>
            <a:prstGeom prst="parallelogram">
              <a:avLst>
                <a:gd name="adj" fmla="val 27434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800" i="1" spc="6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04</a:t>
              </a:r>
              <a:endParaRPr lang="zh-CN" altLang="en-US" sz="4800" i="1" spc="6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38" name="16"/>
          <p:cNvSpPr/>
          <p:nvPr/>
        </p:nvSpPr>
        <p:spPr>
          <a:xfrm>
            <a:off x="4007761" y="-39186"/>
            <a:ext cx="1275992" cy="6858000"/>
          </a:xfrm>
          <a:prstGeom prst="parallelogram">
            <a:avLst>
              <a:gd name="adj" fmla="val 6414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9" name="17"/>
          <p:cNvSpPr/>
          <p:nvPr/>
        </p:nvSpPr>
        <p:spPr>
          <a:xfrm>
            <a:off x="4007761" y="3998058"/>
            <a:ext cx="794408" cy="2899128"/>
          </a:xfrm>
          <a:prstGeom prst="parallelogram">
            <a:avLst>
              <a:gd name="adj" fmla="val 438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0" name="18"/>
          <p:cNvSpPr/>
          <p:nvPr/>
        </p:nvSpPr>
        <p:spPr>
          <a:xfrm rot="5400000">
            <a:off x="-1699128" y="1699128"/>
            <a:ext cx="3958874" cy="560618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0" y="0"/>
            <a:ext cx="4665091" cy="6858000"/>
          </a:xfrm>
          <a:custGeom>
            <a:avLst/>
            <a:gdLst>
              <a:gd name="connsiteX0" fmla="*/ 818257 w 4665091"/>
              <a:gd name="connsiteY0" fmla="*/ 0 h 6858000"/>
              <a:gd name="connsiteX1" fmla="*/ 4665091 w 4665091"/>
              <a:gd name="connsiteY1" fmla="*/ 0 h 6858000"/>
              <a:gd name="connsiteX2" fmla="*/ 3846834 w 4665091"/>
              <a:gd name="connsiteY2" fmla="*/ 6858000 h 6858000"/>
              <a:gd name="connsiteX3" fmla="*/ 0 w 466509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5091" h="6858000">
                <a:moveTo>
                  <a:pt x="818257" y="0"/>
                </a:moveTo>
                <a:lnTo>
                  <a:pt x="4665091" y="0"/>
                </a:lnTo>
                <a:lnTo>
                  <a:pt x="3846834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1"/>
            <a:stretch>
              <a:fillRect l="-80892" r="-80453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623392" y="404664"/>
            <a:ext cx="2913401" cy="583565"/>
            <a:chOff x="623392" y="404664"/>
            <a:chExt cx="2913401" cy="583565"/>
          </a:xfrm>
        </p:grpSpPr>
        <p:grpSp>
          <p:nvGrpSpPr>
            <p:cNvPr id="16" name="111"/>
            <p:cNvGrpSpPr/>
            <p:nvPr/>
          </p:nvGrpSpPr>
          <p:grpSpPr>
            <a:xfrm>
              <a:off x="623392" y="404664"/>
              <a:ext cx="533400" cy="533400"/>
              <a:chOff x="161131" y="365125"/>
              <a:chExt cx="533400" cy="533400"/>
            </a:xfrm>
          </p:grpSpPr>
          <p:sp>
            <p:nvSpPr>
              <p:cNvPr id="18" name="111-1"/>
              <p:cNvSpPr/>
              <p:nvPr userDrawn="1"/>
            </p:nvSpPr>
            <p:spPr>
              <a:xfrm>
                <a:off x="161131" y="365125"/>
                <a:ext cx="381000" cy="381000"/>
              </a:xfrm>
              <a:prstGeom prst="flowChartConnector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19" name="111-2"/>
              <p:cNvSpPr/>
              <p:nvPr userDrawn="1"/>
            </p:nvSpPr>
            <p:spPr>
              <a:xfrm>
                <a:off x="313531" y="517525"/>
                <a:ext cx="381000" cy="381000"/>
              </a:xfrm>
              <a:prstGeom prst="flowChartConnector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1321913" y="404664"/>
              <a:ext cx="22148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非功能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需求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pic>
        <p:nvPicPr>
          <p:cNvPr id="24" name="Picture 2" descr="查看源图像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0" r="16423"/>
          <a:stretch>
            <a:fillRect/>
          </a:stretch>
        </p:blipFill>
        <p:spPr bwMode="auto">
          <a:xfrm>
            <a:off x="1131295" y="1433540"/>
            <a:ext cx="2370140" cy="237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文本框 20"/>
          <p:cNvSpPr txBox="1"/>
          <p:nvPr/>
        </p:nvSpPr>
        <p:spPr>
          <a:xfrm>
            <a:off x="4275427" y="1490008"/>
            <a:ext cx="639318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时间特性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(1) 响应时间：用户任意操作后5秒内系统给予反馈信息。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(2) 更新处理时间：由系统运行状态来决定。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(3) 数据的转换和传送时间：能够在20秒内完成。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pic>
        <p:nvPicPr>
          <p:cNvPr id="25" name="Picture 6" descr="景点 的图像结果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2" r="9831"/>
          <a:stretch>
            <a:fillRect/>
          </a:stretch>
        </p:blipFill>
        <p:spPr bwMode="auto">
          <a:xfrm>
            <a:off x="8252384" y="3980240"/>
            <a:ext cx="2370140" cy="237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矩形 22"/>
          <p:cNvSpPr/>
          <p:nvPr/>
        </p:nvSpPr>
        <p:spPr>
          <a:xfrm>
            <a:off x="1156792" y="4247781"/>
            <a:ext cx="6739408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灵活性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  当需求发生某些变化时，该软件的基本操作、数据结构、运行环境等等基本不会发生变化，只是对系统的数据库的文件和记录进行处理，就可以满足需求。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623392" y="404664"/>
            <a:ext cx="2913401" cy="583565"/>
            <a:chOff x="623392" y="404664"/>
            <a:chExt cx="2913401" cy="583565"/>
          </a:xfrm>
        </p:grpSpPr>
        <p:grpSp>
          <p:nvGrpSpPr>
            <p:cNvPr id="34" name="111"/>
            <p:cNvGrpSpPr/>
            <p:nvPr/>
          </p:nvGrpSpPr>
          <p:grpSpPr>
            <a:xfrm>
              <a:off x="623392" y="404664"/>
              <a:ext cx="533400" cy="533400"/>
              <a:chOff x="161131" y="365125"/>
              <a:chExt cx="533400" cy="533400"/>
            </a:xfrm>
          </p:grpSpPr>
          <p:sp>
            <p:nvSpPr>
              <p:cNvPr id="36" name="111-1"/>
              <p:cNvSpPr/>
              <p:nvPr userDrawn="1"/>
            </p:nvSpPr>
            <p:spPr>
              <a:xfrm>
                <a:off x="161131" y="365125"/>
                <a:ext cx="381000" cy="381000"/>
              </a:xfrm>
              <a:prstGeom prst="flowChartConnector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37" name="111-2"/>
              <p:cNvSpPr/>
              <p:nvPr userDrawn="1"/>
            </p:nvSpPr>
            <p:spPr>
              <a:xfrm>
                <a:off x="313531" y="517525"/>
                <a:ext cx="381000" cy="381000"/>
              </a:xfrm>
              <a:prstGeom prst="flowChartConnector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1321913" y="404664"/>
              <a:ext cx="22148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非功能需求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1"/>
          <a:srcRect r="49743"/>
          <a:stretch>
            <a:fillRect/>
          </a:stretch>
        </p:blipFill>
        <p:spPr>
          <a:xfrm>
            <a:off x="6095999" y="-4721"/>
            <a:ext cx="6096001" cy="6862721"/>
          </a:xfrm>
          <a:prstGeom prst="rect">
            <a:avLst/>
          </a:prstGeom>
        </p:spPr>
      </p:pic>
      <p:sp>
        <p:nvSpPr>
          <p:cNvPr id="41" name="文本框 40"/>
          <p:cNvSpPr txBox="1"/>
          <p:nvPr/>
        </p:nvSpPr>
        <p:spPr>
          <a:xfrm>
            <a:off x="623392" y="1340753"/>
            <a:ext cx="4248472" cy="4536440"/>
          </a:xfrm>
          <a:prstGeom prst="rect">
            <a:avLst/>
          </a:prstGeom>
          <a:noFill/>
          <a:effectLst/>
        </p:spPr>
        <p:txBody>
          <a:bodyPr wrap="square" lIns="75575" tIns="37788" rIns="75575" bIns="37788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600">
                <a:latin typeface="江城黑体 300W" panose="020B0400000000000000" pitchFamily="34" charset="-122"/>
                <a:ea typeface="江城黑体 300W" panose="020B0400000000000000" pitchFamily="34" charset="-122"/>
              </a:defRPr>
            </a:lvl1pPr>
          </a:lstStyle>
          <a:p>
            <a:pPr algn="l"/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</a:t>
            </a:r>
            <a:r>
              <a:rPr lang="zh-CN" altLang="en-US" sz="18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用户反馈</a:t>
            </a:r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l"/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界面原型设计完成进行了用户调研，经过用户调研可以发现很多小程序存在的一些问题，我们也进行了完善：</a:t>
            </a:r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l"/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（1）我们根据用户反馈，为了方便用户的帖子的查询以及保存，我们添加了我的收藏栏目，用户可以将自己认为值得保存的帖子添加到我的收藏。</a:t>
            </a:r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l"/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（2）我们根据用户反馈，为了方便用户与管理员的沟通，我们添加了意见反馈的栏目，用</a:t>
            </a:r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l"/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户可以将自己的意见和建议反馈给管理员。</a:t>
            </a:r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l"/>
            <a:r>
              <a:rPr lang="zh-CN" altLang="en-US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（3）我们根据用户反馈，为了方便用户之间的沟通趣味性，我们添加了表情功能，用户在聊天的过程中可以发送系统特定的表情来增加聊天的趣味性。</a:t>
            </a:r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组合 192"/>
          <p:cNvGrpSpPr/>
          <p:nvPr/>
        </p:nvGrpSpPr>
        <p:grpSpPr>
          <a:xfrm>
            <a:off x="623392" y="404664"/>
            <a:ext cx="2913401" cy="583565"/>
            <a:chOff x="623392" y="404664"/>
            <a:chExt cx="2913401" cy="583565"/>
          </a:xfrm>
        </p:grpSpPr>
        <p:grpSp>
          <p:nvGrpSpPr>
            <p:cNvPr id="194" name="111"/>
            <p:cNvGrpSpPr/>
            <p:nvPr/>
          </p:nvGrpSpPr>
          <p:grpSpPr>
            <a:xfrm>
              <a:off x="623392" y="404664"/>
              <a:ext cx="533400" cy="533400"/>
              <a:chOff x="161131" y="365125"/>
              <a:chExt cx="533400" cy="533400"/>
            </a:xfrm>
          </p:grpSpPr>
          <p:sp>
            <p:nvSpPr>
              <p:cNvPr id="196" name="111-1"/>
              <p:cNvSpPr/>
              <p:nvPr userDrawn="1"/>
            </p:nvSpPr>
            <p:spPr>
              <a:xfrm>
                <a:off x="161131" y="365125"/>
                <a:ext cx="381000" cy="381000"/>
              </a:xfrm>
              <a:prstGeom prst="flowChartConnector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197" name="111-2"/>
              <p:cNvSpPr/>
              <p:nvPr userDrawn="1"/>
            </p:nvSpPr>
            <p:spPr>
              <a:xfrm>
                <a:off x="313531" y="517525"/>
                <a:ext cx="381000" cy="381000"/>
              </a:xfrm>
              <a:prstGeom prst="flowChartConnector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195" name="文本框 194"/>
            <p:cNvSpPr txBox="1"/>
            <p:nvPr/>
          </p:nvSpPr>
          <p:spPr>
            <a:xfrm>
              <a:off x="1321913" y="404664"/>
              <a:ext cx="22148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非功能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需求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199" name="任意多边形: 形状 198"/>
          <p:cNvSpPr/>
          <p:nvPr/>
        </p:nvSpPr>
        <p:spPr>
          <a:xfrm>
            <a:off x="1437005" y="2538095"/>
            <a:ext cx="9942195" cy="3677920"/>
          </a:xfrm>
          <a:custGeom>
            <a:avLst/>
            <a:gdLst>
              <a:gd name="connsiteX0" fmla="*/ 0 w 9942286"/>
              <a:gd name="connsiteY0" fmla="*/ 0 h 3396343"/>
              <a:gd name="connsiteX1" fmla="*/ 9942286 w 9942286"/>
              <a:gd name="connsiteY1" fmla="*/ 0 h 3396343"/>
              <a:gd name="connsiteX2" fmla="*/ 9942286 w 9942286"/>
              <a:gd name="connsiteY2" fmla="*/ 2714763 h 3396343"/>
              <a:gd name="connsiteX3" fmla="*/ 9260706 w 9942286"/>
              <a:gd name="connsiteY3" fmla="*/ 3396343 h 3396343"/>
              <a:gd name="connsiteX4" fmla="*/ 0 w 9942286"/>
              <a:gd name="connsiteY4" fmla="*/ 3396343 h 3396343"/>
              <a:gd name="connsiteX5" fmla="*/ 0 w 9942286"/>
              <a:gd name="connsiteY5" fmla="*/ 0 h 339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42286" h="3396343">
                <a:moveTo>
                  <a:pt x="0" y="0"/>
                </a:moveTo>
                <a:lnTo>
                  <a:pt x="9942286" y="0"/>
                </a:lnTo>
                <a:lnTo>
                  <a:pt x="9942286" y="2714763"/>
                </a:lnTo>
                <a:cubicBezTo>
                  <a:pt x="9942286" y="3091189"/>
                  <a:pt x="9637132" y="3396343"/>
                  <a:pt x="9260706" y="3396343"/>
                </a:cubicBezTo>
                <a:lnTo>
                  <a:pt x="0" y="339634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2700000" scaled="0"/>
          </a:gradFill>
          <a:ln>
            <a:noFill/>
          </a:ln>
          <a:effectLst>
            <a:outerShdw blurRad="279400" dist="50800" dir="5400000" algn="ctr" rotWithShape="0">
              <a:schemeClr val="tx1">
                <a:lumMod val="50000"/>
                <a:lumOff val="50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00" name="任意多边形: 形状 199"/>
          <p:cNvSpPr/>
          <p:nvPr/>
        </p:nvSpPr>
        <p:spPr>
          <a:xfrm>
            <a:off x="1436914" y="1844824"/>
            <a:ext cx="9942286" cy="693057"/>
          </a:xfrm>
          <a:custGeom>
            <a:avLst/>
            <a:gdLst>
              <a:gd name="connsiteX0" fmla="*/ 681580 w 9942286"/>
              <a:gd name="connsiteY0" fmla="*/ 0 h 693057"/>
              <a:gd name="connsiteX1" fmla="*/ 9942286 w 9942286"/>
              <a:gd name="connsiteY1" fmla="*/ 0 h 693057"/>
              <a:gd name="connsiteX2" fmla="*/ 9942286 w 9942286"/>
              <a:gd name="connsiteY2" fmla="*/ 693057 h 693057"/>
              <a:gd name="connsiteX3" fmla="*/ 0 w 9942286"/>
              <a:gd name="connsiteY3" fmla="*/ 693057 h 693057"/>
              <a:gd name="connsiteX4" fmla="*/ 0 w 9942286"/>
              <a:gd name="connsiteY4" fmla="*/ 681580 h 693057"/>
              <a:gd name="connsiteX5" fmla="*/ 681580 w 9942286"/>
              <a:gd name="connsiteY5" fmla="*/ 0 h 69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42286" h="693057">
                <a:moveTo>
                  <a:pt x="681580" y="0"/>
                </a:moveTo>
                <a:lnTo>
                  <a:pt x="9942286" y="0"/>
                </a:lnTo>
                <a:lnTo>
                  <a:pt x="9942286" y="693057"/>
                </a:lnTo>
                <a:lnTo>
                  <a:pt x="0" y="693057"/>
                </a:lnTo>
                <a:lnTo>
                  <a:pt x="0" y="681580"/>
                </a:lnTo>
                <a:cubicBezTo>
                  <a:pt x="0" y="305154"/>
                  <a:pt x="305154" y="0"/>
                  <a:pt x="6815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01" name="矩形: 对角圆角 200"/>
          <p:cNvSpPr/>
          <p:nvPr/>
        </p:nvSpPr>
        <p:spPr>
          <a:xfrm>
            <a:off x="696686" y="1318680"/>
            <a:ext cx="3033486" cy="4252686"/>
          </a:xfrm>
          <a:prstGeom prst="round2DiagRect">
            <a:avLst>
              <a:gd name="adj1" fmla="val 1816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02" name="文本框 201"/>
          <p:cNvSpPr txBox="1"/>
          <p:nvPr/>
        </p:nvSpPr>
        <p:spPr>
          <a:xfrm>
            <a:off x="4151085" y="2849155"/>
            <a:ext cx="6498960" cy="3094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82880" indent="-18288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软件接口</a:t>
            </a:r>
            <a:endParaRPr lang="zh-CN" altLang="en-US" spc="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indent="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altLang="zh-CN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</a:t>
            </a:r>
            <a:r>
              <a:rPr lang="zh-CN" altLang="en-US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1.操作系统：Microsoft Windows 10</a:t>
            </a:r>
            <a:endParaRPr lang="zh-CN" altLang="en-US" spc="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indent="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altLang="zh-CN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</a:t>
            </a:r>
            <a:r>
              <a:rPr lang="zh-CN" altLang="en-US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2.软件设备：pycharm、微信开发者工具、MySQL、墨刀、git、drawio</a:t>
            </a:r>
            <a:endParaRPr lang="zh-CN" altLang="en-US" spc="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marL="182880" indent="-18288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硬件接口</a:t>
            </a:r>
            <a:endParaRPr lang="zh-CN" altLang="en-US" spc="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indent="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altLang="zh-CN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</a:t>
            </a:r>
            <a:r>
              <a:rPr lang="zh-CN" altLang="en-US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1.内存：512M以上</a:t>
            </a:r>
            <a:r>
              <a:rPr lang="en-US" altLang="zh-CN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</a:t>
            </a:r>
            <a:r>
              <a:rPr lang="zh-CN" altLang="en-US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2.磁盘空间：40G以上</a:t>
            </a:r>
            <a:endParaRPr lang="zh-CN" altLang="en-US" spc="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indent="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altLang="zh-CN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</a:t>
            </a:r>
            <a:r>
              <a:rPr lang="zh-CN" altLang="en-US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3.CPU：233Mhz以上</a:t>
            </a:r>
            <a:r>
              <a:rPr lang="en-US" altLang="zh-CN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</a:t>
            </a:r>
            <a:r>
              <a:rPr lang="zh-CN" altLang="en-US" spc="1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4.硬盘空间：1.5G以上</a:t>
            </a:r>
            <a:endParaRPr lang="zh-CN" altLang="en-US" spc="1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03" name="文本框 202"/>
          <p:cNvSpPr txBox="1"/>
          <p:nvPr/>
        </p:nvSpPr>
        <p:spPr>
          <a:xfrm>
            <a:off x="4512600" y="1916334"/>
            <a:ext cx="3672114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2800" spc="1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接口</a:t>
            </a:r>
            <a:endParaRPr lang="zh-CN" altLang="en-US" sz="2800" spc="10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205" name="组合 204"/>
          <p:cNvGrpSpPr/>
          <p:nvPr/>
        </p:nvGrpSpPr>
        <p:grpSpPr>
          <a:xfrm>
            <a:off x="3748695" y="1833468"/>
            <a:ext cx="522764" cy="685800"/>
            <a:chOff x="3346649" y="1653041"/>
            <a:chExt cx="522764" cy="685800"/>
          </a:xfrm>
        </p:grpSpPr>
        <p:sp>
          <p:nvSpPr>
            <p:cNvPr id="206" name="平行四边形 205"/>
            <p:cNvSpPr/>
            <p:nvPr/>
          </p:nvSpPr>
          <p:spPr>
            <a:xfrm>
              <a:off x="3346649" y="1653041"/>
              <a:ext cx="317500" cy="685800"/>
            </a:xfrm>
            <a:prstGeom prst="parallelogram">
              <a:avLst>
                <a:gd name="adj" fmla="val 50500"/>
              </a:avLst>
            </a:prstGeom>
            <a:gradFill>
              <a:gsLst>
                <a:gs pos="0">
                  <a:srgbClr val="FFFFFF">
                    <a:alpha val="50000"/>
                  </a:srgbClr>
                </a:gs>
                <a:gs pos="76000">
                  <a:srgbClr val="FCFEFD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207" name="平行四边形 206"/>
            <p:cNvSpPr/>
            <p:nvPr/>
          </p:nvSpPr>
          <p:spPr>
            <a:xfrm>
              <a:off x="3626684" y="1653041"/>
              <a:ext cx="242729" cy="453390"/>
            </a:xfrm>
            <a:prstGeom prst="parallelogram">
              <a:avLst>
                <a:gd name="adj" fmla="val 41257"/>
              </a:avLst>
            </a:prstGeom>
            <a:gradFill>
              <a:gsLst>
                <a:gs pos="0">
                  <a:srgbClr val="FFFFFF">
                    <a:alpha val="50000"/>
                  </a:srgbClr>
                </a:gs>
                <a:gs pos="64000">
                  <a:srgbClr val="FCFEFD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pic>
        <p:nvPicPr>
          <p:cNvPr id="208" name="图片占位符 2" descr="山上的风景&#10;&#10;描述已自动生成"/>
          <p:cNvPicPr>
            <a:picLocks noChangeAspect="1"/>
          </p:cNvPicPr>
          <p:nvPr/>
        </p:nvPicPr>
        <p:blipFill>
          <a:blip r:embed="rId1" cstate="screen"/>
          <a:srcRect/>
          <a:stretch>
            <a:fillRect/>
          </a:stretch>
        </p:blipFill>
        <p:spPr>
          <a:xfrm>
            <a:off x="696686" y="1318680"/>
            <a:ext cx="3033486" cy="4252686"/>
          </a:xfrm>
          <a:custGeom>
            <a:avLst/>
            <a:gdLst>
              <a:gd name="connsiteX0" fmla="*/ 550881 w 3033486"/>
              <a:gd name="connsiteY0" fmla="*/ 0 h 4252686"/>
              <a:gd name="connsiteX1" fmla="*/ 3033486 w 3033486"/>
              <a:gd name="connsiteY1" fmla="*/ 0 h 4252686"/>
              <a:gd name="connsiteX2" fmla="*/ 3033486 w 3033486"/>
              <a:gd name="connsiteY2" fmla="*/ 3701805 h 4252686"/>
              <a:gd name="connsiteX3" fmla="*/ 2482605 w 3033486"/>
              <a:gd name="connsiteY3" fmla="*/ 4252686 h 4252686"/>
              <a:gd name="connsiteX4" fmla="*/ 0 w 3033486"/>
              <a:gd name="connsiteY4" fmla="*/ 4252686 h 4252686"/>
              <a:gd name="connsiteX5" fmla="*/ 0 w 3033486"/>
              <a:gd name="connsiteY5" fmla="*/ 550881 h 4252686"/>
              <a:gd name="connsiteX6" fmla="*/ 550881 w 3033486"/>
              <a:gd name="connsiteY6" fmla="*/ 0 h 4252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33486" h="4252686">
                <a:moveTo>
                  <a:pt x="550881" y="0"/>
                </a:moveTo>
                <a:lnTo>
                  <a:pt x="3033486" y="0"/>
                </a:lnTo>
                <a:lnTo>
                  <a:pt x="3033486" y="3701805"/>
                </a:lnTo>
                <a:cubicBezTo>
                  <a:pt x="3033486" y="4006048"/>
                  <a:pt x="2786848" y="4252686"/>
                  <a:pt x="2482605" y="4252686"/>
                </a:cubicBezTo>
                <a:lnTo>
                  <a:pt x="0" y="4252686"/>
                </a:lnTo>
                <a:lnTo>
                  <a:pt x="0" y="550881"/>
                </a:lnTo>
                <a:cubicBezTo>
                  <a:pt x="0" y="246638"/>
                  <a:pt x="246638" y="0"/>
                  <a:pt x="550881" y="0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11"/>
          <p:cNvSpPr/>
          <p:nvPr/>
        </p:nvSpPr>
        <p:spPr>
          <a:xfrm>
            <a:off x="0" y="3932839"/>
            <a:ext cx="12192000" cy="28991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29" name="12"/>
          <p:cNvGrpSpPr/>
          <p:nvPr/>
        </p:nvGrpSpPr>
        <p:grpSpPr>
          <a:xfrm>
            <a:off x="5579042" y="2078158"/>
            <a:ext cx="6268085" cy="2361128"/>
            <a:chOff x="593467" y="1681851"/>
            <a:chExt cx="6268085" cy="2361128"/>
          </a:xfrm>
        </p:grpSpPr>
        <p:sp>
          <p:nvSpPr>
            <p:cNvPr id="31" name="12-1"/>
            <p:cNvSpPr txBox="1"/>
            <p:nvPr/>
          </p:nvSpPr>
          <p:spPr>
            <a:xfrm>
              <a:off x="593467" y="2462266"/>
              <a:ext cx="6268085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defRPr/>
              </a:pPr>
              <a:r>
                <a:rPr lang="zh-CN" altLang="en-US" sz="66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小组</a:t>
              </a:r>
              <a:r>
                <a:rPr lang="zh-CN" altLang="en-US" sz="66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分工</a:t>
              </a:r>
              <a:endParaRPr lang="zh-CN" alt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4" name="12-2"/>
            <p:cNvSpPr txBox="1"/>
            <p:nvPr/>
          </p:nvSpPr>
          <p:spPr>
            <a:xfrm>
              <a:off x="593467" y="3674679"/>
              <a:ext cx="518420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lnSpc>
                  <a:spcPct val="120000"/>
                </a:lnSpc>
                <a:defRPr sz="1100" kern="12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lnSpc>
                  <a:spcPct val="150000"/>
                </a:lnSpc>
                <a:defRPr/>
              </a:pPr>
              <a:r>
                <a:rPr lang="zh-CN" altLang="en-US" sz="12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小组分工</a:t>
              </a:r>
              <a:endParaRPr lang="zh-CN" altLang="en-US" sz="12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5" name="12-3"/>
            <p:cNvSpPr txBox="1"/>
            <p:nvPr/>
          </p:nvSpPr>
          <p:spPr>
            <a:xfrm>
              <a:off x="593467" y="1681851"/>
              <a:ext cx="38258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0" i="0" u="none" strike="noStrike" kern="120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PART FOUR</a:t>
              </a:r>
              <a:endPara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3" name="14"/>
          <p:cNvGrpSpPr/>
          <p:nvPr/>
        </p:nvGrpSpPr>
        <p:grpSpPr>
          <a:xfrm>
            <a:off x="9985829" y="124152"/>
            <a:ext cx="2206171" cy="1160502"/>
            <a:chOff x="2694476" y="1931460"/>
            <a:chExt cx="2884566" cy="1517355"/>
          </a:xfrm>
        </p:grpSpPr>
        <p:grpSp>
          <p:nvGrpSpPr>
            <p:cNvPr id="2" name="组合 1"/>
            <p:cNvGrpSpPr/>
            <p:nvPr/>
          </p:nvGrpSpPr>
          <p:grpSpPr>
            <a:xfrm>
              <a:off x="3234896" y="1967873"/>
              <a:ext cx="2075304" cy="1461128"/>
              <a:chOff x="3234896" y="1967872"/>
              <a:chExt cx="2736610" cy="2960209"/>
            </a:xfrm>
          </p:grpSpPr>
          <p:sp>
            <p:nvSpPr>
              <p:cNvPr id="19" name="14-1"/>
              <p:cNvSpPr/>
              <p:nvPr/>
            </p:nvSpPr>
            <p:spPr>
              <a:xfrm>
                <a:off x="3535556" y="2382099"/>
                <a:ext cx="2435950" cy="2545982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dist"/>
                <a:endParaRPr lang="zh-CN" altLang="en-US" sz="1100" b="1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20" name="14-2"/>
              <p:cNvSpPr/>
              <p:nvPr/>
            </p:nvSpPr>
            <p:spPr>
              <a:xfrm>
                <a:off x="3234896" y="1967872"/>
                <a:ext cx="2726241" cy="2845721"/>
              </a:xfrm>
              <a:prstGeom prst="parallelogram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ctr"/>
                <a:endParaRPr lang="zh-CN" altLang="en-US" sz="110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21" name="14-3"/>
            <p:cNvSpPr txBox="1"/>
            <p:nvPr/>
          </p:nvSpPr>
          <p:spPr>
            <a:xfrm>
              <a:off x="2694476" y="1931460"/>
              <a:ext cx="2884566" cy="1517355"/>
            </a:xfrm>
            <a:prstGeom prst="parallelogram">
              <a:avLst>
                <a:gd name="adj" fmla="val 27434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800" i="1" spc="6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04</a:t>
              </a:r>
              <a:endParaRPr lang="zh-CN" altLang="en-US" sz="4800" i="1" spc="6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38" name="16"/>
          <p:cNvSpPr/>
          <p:nvPr/>
        </p:nvSpPr>
        <p:spPr>
          <a:xfrm>
            <a:off x="4007761" y="-39186"/>
            <a:ext cx="1275992" cy="6858000"/>
          </a:xfrm>
          <a:prstGeom prst="parallelogram">
            <a:avLst>
              <a:gd name="adj" fmla="val 6414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9" name="17"/>
          <p:cNvSpPr/>
          <p:nvPr/>
        </p:nvSpPr>
        <p:spPr>
          <a:xfrm>
            <a:off x="4007761" y="3998058"/>
            <a:ext cx="794408" cy="2899128"/>
          </a:xfrm>
          <a:prstGeom prst="parallelogram">
            <a:avLst>
              <a:gd name="adj" fmla="val 438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0" name="18"/>
          <p:cNvSpPr/>
          <p:nvPr/>
        </p:nvSpPr>
        <p:spPr>
          <a:xfrm rot="5400000">
            <a:off x="-1699128" y="1699128"/>
            <a:ext cx="3958874" cy="560618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0" y="0"/>
            <a:ext cx="4665091" cy="6858000"/>
          </a:xfrm>
          <a:custGeom>
            <a:avLst/>
            <a:gdLst>
              <a:gd name="connsiteX0" fmla="*/ 818257 w 4665091"/>
              <a:gd name="connsiteY0" fmla="*/ 0 h 6858000"/>
              <a:gd name="connsiteX1" fmla="*/ 4665091 w 4665091"/>
              <a:gd name="connsiteY1" fmla="*/ 0 h 6858000"/>
              <a:gd name="connsiteX2" fmla="*/ 3846834 w 4665091"/>
              <a:gd name="connsiteY2" fmla="*/ 6858000 h 6858000"/>
              <a:gd name="connsiteX3" fmla="*/ 0 w 466509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5091" h="6858000">
                <a:moveTo>
                  <a:pt x="818257" y="0"/>
                </a:moveTo>
                <a:lnTo>
                  <a:pt x="4665091" y="0"/>
                </a:lnTo>
                <a:lnTo>
                  <a:pt x="3846834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1"/>
            <a:stretch>
              <a:fillRect l="-80892" r="-80453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组合 93"/>
          <p:cNvGrpSpPr/>
          <p:nvPr/>
        </p:nvGrpSpPr>
        <p:grpSpPr>
          <a:xfrm>
            <a:off x="623392" y="404664"/>
            <a:ext cx="2507001" cy="583565"/>
            <a:chOff x="623392" y="404664"/>
            <a:chExt cx="2507001" cy="583565"/>
          </a:xfrm>
        </p:grpSpPr>
        <p:grpSp>
          <p:nvGrpSpPr>
            <p:cNvPr id="95" name="111"/>
            <p:cNvGrpSpPr/>
            <p:nvPr/>
          </p:nvGrpSpPr>
          <p:grpSpPr>
            <a:xfrm>
              <a:off x="623392" y="404664"/>
              <a:ext cx="533400" cy="533400"/>
              <a:chOff x="161131" y="365125"/>
              <a:chExt cx="533400" cy="533400"/>
            </a:xfrm>
          </p:grpSpPr>
          <p:sp>
            <p:nvSpPr>
              <p:cNvPr id="97" name="111-1"/>
              <p:cNvSpPr/>
              <p:nvPr userDrawn="1"/>
            </p:nvSpPr>
            <p:spPr>
              <a:xfrm>
                <a:off x="161131" y="365125"/>
                <a:ext cx="381000" cy="381000"/>
              </a:xfrm>
              <a:prstGeom prst="flowChartConnector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98" name="111-2"/>
              <p:cNvSpPr/>
              <p:nvPr userDrawn="1"/>
            </p:nvSpPr>
            <p:spPr>
              <a:xfrm>
                <a:off x="313531" y="517525"/>
                <a:ext cx="381000" cy="381000"/>
              </a:xfrm>
              <a:prstGeom prst="flowChartConnector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96" name="文本框 95"/>
            <p:cNvSpPr txBox="1"/>
            <p:nvPr/>
          </p:nvSpPr>
          <p:spPr>
            <a:xfrm>
              <a:off x="1321913" y="404664"/>
              <a:ext cx="18084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小组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分工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125" name="圆: 空心 124"/>
          <p:cNvSpPr/>
          <p:nvPr/>
        </p:nvSpPr>
        <p:spPr>
          <a:xfrm rot="15747284">
            <a:off x="559284" y="1544470"/>
            <a:ext cx="4403174" cy="4403177"/>
          </a:xfrm>
          <a:prstGeom prst="donut">
            <a:avLst>
              <a:gd name="adj" fmla="val 17121"/>
            </a:avLst>
          </a:prstGeom>
          <a:gradFill>
            <a:gsLst>
              <a:gs pos="100000">
                <a:schemeClr val="bg1">
                  <a:alpha val="0"/>
                </a:schemeClr>
              </a:gs>
              <a:gs pos="24000">
                <a:schemeClr val="accent1">
                  <a:alpha val="4000"/>
                </a:schemeClr>
              </a:gs>
            </a:gsLst>
            <a:lin ang="5400000" scaled="1"/>
          </a:gradFill>
          <a:ln w="15875">
            <a:gradFill>
              <a:gsLst>
                <a:gs pos="76000">
                  <a:schemeClr val="bg1">
                    <a:alpha val="19000"/>
                  </a:schemeClr>
                </a:gs>
                <a:gs pos="20000">
                  <a:schemeClr val="accent1">
                    <a:alpha val="18000"/>
                  </a:schemeClr>
                </a:gs>
                <a:gs pos="45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4066" tIns="37033" rIns="74066" bIns="37033" rtlCol="0" anchor="ctr"/>
          <a:lstStyle/>
          <a:p>
            <a:pPr algn="ctr"/>
            <a:endParaRPr lang="zh-CN" altLang="en-US" sz="146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28" name="矩形: 圆角 127"/>
          <p:cNvSpPr/>
          <p:nvPr>
            <p:custDataLst>
              <p:tags r:id="rId1"/>
            </p:custDataLst>
          </p:nvPr>
        </p:nvSpPr>
        <p:spPr>
          <a:xfrm>
            <a:off x="2423346" y="1800168"/>
            <a:ext cx="8163098" cy="1064871"/>
          </a:xfrm>
          <a:prstGeom prst="roundRect">
            <a:avLst>
              <a:gd name="adj" fmla="val 6754"/>
            </a:avLst>
          </a:prstGeom>
          <a:solidFill>
            <a:schemeClr val="bg1"/>
          </a:solidFill>
          <a:ln w="19050">
            <a:gradFill>
              <a:gsLst>
                <a:gs pos="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41986" dist="31490" dir="5400000" algn="t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16" tIns="30607" rIns="61216" bIns="30607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205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31" name="椭圆 130"/>
          <p:cNvSpPr/>
          <p:nvPr>
            <p:custDataLst>
              <p:tags r:id="rId2"/>
            </p:custDataLst>
          </p:nvPr>
        </p:nvSpPr>
        <p:spPr>
          <a:xfrm rot="10384704">
            <a:off x="1979241" y="1625189"/>
            <a:ext cx="1424003" cy="1424005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20000"/>
                  <a:lumOff val="80000"/>
                  <a:alpha val="0"/>
                </a:schemeClr>
              </a:gs>
              <a:gs pos="83000">
                <a:schemeClr val="accent1">
                  <a:lumMod val="40000"/>
                  <a:lumOff val="60000"/>
                  <a:alpha val="28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941" tIns="45971" rIns="91941" bIns="45971" rtlCol="0" anchor="ctr">
            <a:noAutofit/>
          </a:bodyPr>
          <a:lstStyle/>
          <a:p>
            <a:pPr algn="ctr"/>
            <a:endParaRPr lang="zh-CN" altLang="en-US" sz="181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33" name="椭圆 132"/>
          <p:cNvSpPr/>
          <p:nvPr/>
        </p:nvSpPr>
        <p:spPr>
          <a:xfrm rot="18973306">
            <a:off x="2092156" y="1723994"/>
            <a:ext cx="1198172" cy="119817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3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50800" dir="18000000" sx="98000" sy="98000" rotWithShape="0">
              <a:srgbClr val="F0AAAD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34" name="文本框 133"/>
          <p:cNvSpPr txBox="1"/>
          <p:nvPr>
            <p:custDataLst>
              <p:tags r:id="rId3"/>
            </p:custDataLst>
          </p:nvPr>
        </p:nvSpPr>
        <p:spPr>
          <a:xfrm>
            <a:off x="2211390" y="2086836"/>
            <a:ext cx="876300" cy="361950"/>
          </a:xfrm>
          <a:prstGeom prst="rect">
            <a:avLst/>
          </a:prstGeom>
          <a:noFill/>
          <a:effectLst/>
        </p:spPr>
        <p:txBody>
          <a:bodyPr wrap="none" lIns="47784" tIns="23892" rIns="47784" bIns="23892" rtlCol="0">
            <a:spAutoFit/>
          </a:bodyPr>
          <a:lstStyle>
            <a:defPPr>
              <a:defRPr lang="zh-CN"/>
            </a:defPPr>
            <a:lvl1pPr>
              <a:defRPr sz="3000">
                <a:gradFill>
                  <a:gsLst>
                    <a:gs pos="0">
                      <a:schemeClr val="bg1"/>
                    </a:gs>
                    <a:gs pos="100000">
                      <a:srgbClr val="F0AAAD"/>
                    </a:gs>
                  </a:gsLst>
                  <a:lin ang="5400000" scaled="1"/>
                </a:gradFill>
                <a:effectLst>
                  <a:outerShdw blurRad="31490" dist="31489" dir="2700017" algn="tl">
                    <a:srgbClr val="000000">
                      <a:alpha val="43137"/>
                    </a:srgbClr>
                  </a:outerShdw>
                </a:effectLst>
                <a:latin typeface="江城黑体 700W" panose="020B0800000000000000" pitchFamily="34" charset="-122"/>
                <a:ea typeface="江城黑体 700W" panose="020B0800000000000000" pitchFamily="34" charset="-122"/>
              </a:defRPr>
            </a:lvl1pPr>
          </a:lstStyle>
          <a:p>
            <a:r>
              <a:rPr lang="zh-CN" altLang="en-US" sz="2045" dirty="0">
                <a:solidFill>
                  <a:schemeClr val="bg1"/>
                </a:solidFill>
                <a:effectLst>
                  <a:outerShdw blurRad="19910" dist="19909" dir="2700064" algn="tl">
                    <a:srgbClr val="000000">
                      <a:alpha val="43137"/>
                    </a:srgbClr>
                  </a:outerShdw>
                </a:effectLst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李昊阳</a:t>
            </a:r>
            <a:endParaRPr lang="zh-CN" altLang="en-US" sz="2045" dirty="0">
              <a:solidFill>
                <a:schemeClr val="bg1"/>
              </a:solidFill>
              <a:effectLst>
                <a:outerShdw blurRad="19910" dist="19909" dir="2700064" algn="tl">
                  <a:srgbClr val="000000">
                    <a:alpha val="43137"/>
                  </a:srgbClr>
                </a:outerShdw>
              </a:effectLst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30" name="文本框 129"/>
          <p:cNvSpPr txBox="1"/>
          <p:nvPr/>
        </p:nvSpPr>
        <p:spPr>
          <a:xfrm>
            <a:off x="3592830" y="1847850"/>
            <a:ext cx="6938010" cy="960755"/>
          </a:xfrm>
          <a:prstGeom prst="rect">
            <a:avLst/>
          </a:prstGeom>
          <a:noFill/>
          <a:effectLst/>
        </p:spPr>
        <p:txBody>
          <a:bodyPr wrap="square" lIns="75575" tIns="37788" rIns="75575" bIns="37788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600">
                <a:latin typeface="江城黑体 300W" panose="020B0400000000000000" pitchFamily="34" charset="-122"/>
                <a:ea typeface="江城黑体 300W" panose="020B0400000000000000" pitchFamily="34" charset="-122"/>
              </a:defRPr>
            </a:lvl1pPr>
          </a:lstStyle>
          <a:p>
            <a:pPr algn="l"/>
            <a:r>
              <a:rPr lang="zh-CN" altLang="en-US" sz="2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编写需求分析文档，界面原型设计，项目会议整理。评分：</a:t>
            </a:r>
            <a:r>
              <a:rPr lang="en-US" altLang="zh-CN" sz="2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90</a:t>
            </a:r>
            <a:r>
              <a:rPr lang="zh-CN" altLang="en-US" sz="2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分</a:t>
            </a:r>
            <a:endParaRPr lang="zh-CN" altLang="en-US" sz="2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36" name="矩形: 圆角 135"/>
          <p:cNvSpPr/>
          <p:nvPr>
            <p:custDataLst>
              <p:tags r:id="rId4"/>
            </p:custDataLst>
          </p:nvPr>
        </p:nvSpPr>
        <p:spPr>
          <a:xfrm>
            <a:off x="2423346" y="3209034"/>
            <a:ext cx="8163098" cy="1064871"/>
          </a:xfrm>
          <a:prstGeom prst="roundRect">
            <a:avLst>
              <a:gd name="adj" fmla="val 6754"/>
            </a:avLst>
          </a:prstGeom>
          <a:solidFill>
            <a:schemeClr val="bg1"/>
          </a:solidFill>
          <a:ln w="19050">
            <a:gradFill>
              <a:gsLst>
                <a:gs pos="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41986" dist="31490" dir="5400000" algn="t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16" tIns="30607" rIns="61216" bIns="30607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205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39" name="椭圆 138"/>
          <p:cNvSpPr/>
          <p:nvPr>
            <p:custDataLst>
              <p:tags r:id="rId5"/>
            </p:custDataLst>
          </p:nvPr>
        </p:nvSpPr>
        <p:spPr>
          <a:xfrm rot="10384704">
            <a:off x="1979241" y="3034055"/>
            <a:ext cx="1424003" cy="1424005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20000"/>
                  <a:lumOff val="80000"/>
                  <a:alpha val="0"/>
                </a:schemeClr>
              </a:gs>
              <a:gs pos="83000">
                <a:schemeClr val="accent1">
                  <a:lumMod val="40000"/>
                  <a:lumOff val="60000"/>
                  <a:alpha val="28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941" tIns="45971" rIns="91941" bIns="45971" rtlCol="0" anchor="ctr">
            <a:noAutofit/>
          </a:bodyPr>
          <a:lstStyle/>
          <a:p>
            <a:pPr algn="ctr"/>
            <a:endParaRPr lang="zh-CN" altLang="en-US" sz="181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41" name="椭圆 140"/>
          <p:cNvSpPr/>
          <p:nvPr/>
        </p:nvSpPr>
        <p:spPr>
          <a:xfrm rot="18973306">
            <a:off x="2092156" y="3132860"/>
            <a:ext cx="1198172" cy="119817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3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50800" dir="18000000" sx="98000" sy="98000" rotWithShape="0">
              <a:srgbClr val="F0AAAD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42" name="文本框 141"/>
          <p:cNvSpPr txBox="1"/>
          <p:nvPr>
            <p:custDataLst>
              <p:tags r:id="rId6"/>
            </p:custDataLst>
          </p:nvPr>
        </p:nvSpPr>
        <p:spPr>
          <a:xfrm>
            <a:off x="2211390" y="3495702"/>
            <a:ext cx="876300" cy="361950"/>
          </a:xfrm>
          <a:prstGeom prst="rect">
            <a:avLst/>
          </a:prstGeom>
          <a:noFill/>
          <a:effectLst/>
        </p:spPr>
        <p:txBody>
          <a:bodyPr wrap="none" lIns="47784" tIns="23892" rIns="47784" bIns="23892" rtlCol="0">
            <a:spAutoFit/>
          </a:bodyPr>
          <a:lstStyle>
            <a:defPPr>
              <a:defRPr lang="zh-CN"/>
            </a:defPPr>
            <a:lvl1pPr>
              <a:defRPr sz="3000">
                <a:gradFill>
                  <a:gsLst>
                    <a:gs pos="0">
                      <a:schemeClr val="bg1"/>
                    </a:gs>
                    <a:gs pos="100000">
                      <a:srgbClr val="F0AAAD"/>
                    </a:gs>
                  </a:gsLst>
                  <a:lin ang="5400000" scaled="1"/>
                </a:gradFill>
                <a:effectLst>
                  <a:outerShdw blurRad="31490" dist="31489" dir="2700017" algn="tl">
                    <a:srgbClr val="000000">
                      <a:alpha val="43137"/>
                    </a:srgbClr>
                  </a:outerShdw>
                </a:effectLst>
                <a:latin typeface="江城黑体 700W" panose="020B0800000000000000" pitchFamily="34" charset="-122"/>
                <a:ea typeface="江城黑体 700W" panose="020B0800000000000000" pitchFamily="34" charset="-122"/>
              </a:defRPr>
            </a:lvl1pPr>
          </a:lstStyle>
          <a:p>
            <a:r>
              <a:rPr lang="zh-CN" altLang="en-US" sz="2045" dirty="0">
                <a:solidFill>
                  <a:schemeClr val="bg1"/>
                </a:solidFill>
                <a:effectLst>
                  <a:outerShdw blurRad="19910" dist="19909" dir="2700064" algn="tl">
                    <a:srgbClr val="000000">
                      <a:alpha val="43137"/>
                    </a:srgbClr>
                  </a:outerShdw>
                </a:effectLst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黄育锋</a:t>
            </a:r>
            <a:endParaRPr lang="zh-CN" altLang="en-US" sz="2045" dirty="0">
              <a:solidFill>
                <a:schemeClr val="bg1"/>
              </a:solidFill>
              <a:effectLst>
                <a:outerShdw blurRad="19910" dist="19909" dir="2700064" algn="tl">
                  <a:srgbClr val="000000">
                    <a:alpha val="43137"/>
                  </a:srgbClr>
                </a:outerShdw>
              </a:effectLst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3592711" y="3256707"/>
            <a:ext cx="6733607" cy="960755"/>
          </a:xfrm>
          <a:prstGeom prst="rect">
            <a:avLst/>
          </a:prstGeom>
          <a:noFill/>
          <a:effectLst/>
        </p:spPr>
        <p:txBody>
          <a:bodyPr wrap="square" lIns="75575" tIns="37788" rIns="75575" bIns="37788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600">
                <a:latin typeface="江城黑体 300W" panose="020B0400000000000000" pitchFamily="34" charset="-122"/>
                <a:ea typeface="江城黑体 300W" panose="020B0400000000000000" pitchFamily="34" charset="-122"/>
              </a:defRPr>
            </a:lvl1pPr>
          </a:lstStyle>
          <a:p>
            <a:pPr algn="l"/>
            <a:r>
              <a:rPr lang="zh-CN" altLang="en-US" sz="24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ppt制作，用户调研，Gantt图。</a:t>
            </a:r>
            <a:endParaRPr lang="zh-CN" altLang="en-US" sz="240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l"/>
            <a:r>
              <a:rPr lang="zh-CN" altLang="en-US" sz="2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评分：</a:t>
            </a:r>
            <a:r>
              <a:rPr lang="en-US" altLang="zh-CN" sz="2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85</a:t>
            </a:r>
            <a:r>
              <a:rPr lang="zh-CN" altLang="en-US" sz="2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分</a:t>
            </a:r>
            <a:endParaRPr lang="zh-CN" altLang="en-US" sz="2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44" name="矩形: 圆角 143"/>
          <p:cNvSpPr/>
          <p:nvPr>
            <p:custDataLst>
              <p:tags r:id="rId7"/>
            </p:custDataLst>
          </p:nvPr>
        </p:nvSpPr>
        <p:spPr>
          <a:xfrm>
            <a:off x="2423346" y="4617900"/>
            <a:ext cx="8163098" cy="1064871"/>
          </a:xfrm>
          <a:prstGeom prst="roundRect">
            <a:avLst>
              <a:gd name="adj" fmla="val 6754"/>
            </a:avLst>
          </a:prstGeom>
          <a:solidFill>
            <a:schemeClr val="bg1"/>
          </a:solidFill>
          <a:ln w="19050">
            <a:gradFill>
              <a:gsLst>
                <a:gs pos="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  <a:effectLst>
            <a:outerShdw blurRad="41986" dist="31490" dir="5400000" algn="t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16" tIns="30607" rIns="61216" bIns="30607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205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47" name="椭圆 146"/>
          <p:cNvSpPr/>
          <p:nvPr>
            <p:custDataLst>
              <p:tags r:id="rId8"/>
            </p:custDataLst>
          </p:nvPr>
        </p:nvSpPr>
        <p:spPr>
          <a:xfrm rot="10384704">
            <a:off x="1979241" y="4442921"/>
            <a:ext cx="1424003" cy="1424005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20000"/>
                  <a:lumOff val="80000"/>
                  <a:alpha val="0"/>
                </a:schemeClr>
              </a:gs>
              <a:gs pos="83000">
                <a:schemeClr val="accent1">
                  <a:lumMod val="40000"/>
                  <a:lumOff val="60000"/>
                  <a:alpha val="28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941" tIns="45971" rIns="91941" bIns="45971" rtlCol="0" anchor="ctr">
            <a:noAutofit/>
          </a:bodyPr>
          <a:lstStyle/>
          <a:p>
            <a:pPr algn="ctr"/>
            <a:endParaRPr lang="zh-CN" altLang="en-US" sz="181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49" name="椭圆 148"/>
          <p:cNvSpPr/>
          <p:nvPr/>
        </p:nvSpPr>
        <p:spPr>
          <a:xfrm rot="18973306">
            <a:off x="2092156" y="4541726"/>
            <a:ext cx="1198172" cy="119817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83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254000" dist="50800" dir="18000000" sx="98000" sy="98000" rotWithShape="0">
              <a:srgbClr val="F0AAAD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50" name="文本框 149"/>
          <p:cNvSpPr txBox="1"/>
          <p:nvPr>
            <p:custDataLst>
              <p:tags r:id="rId9"/>
            </p:custDataLst>
          </p:nvPr>
        </p:nvSpPr>
        <p:spPr>
          <a:xfrm>
            <a:off x="2211390" y="4904568"/>
            <a:ext cx="876300" cy="361950"/>
          </a:xfrm>
          <a:prstGeom prst="rect">
            <a:avLst/>
          </a:prstGeom>
          <a:noFill/>
          <a:effectLst/>
        </p:spPr>
        <p:txBody>
          <a:bodyPr wrap="none" lIns="47784" tIns="23892" rIns="47784" bIns="23892" rtlCol="0">
            <a:spAutoFit/>
          </a:bodyPr>
          <a:lstStyle>
            <a:defPPr>
              <a:defRPr lang="zh-CN"/>
            </a:defPPr>
            <a:lvl1pPr>
              <a:defRPr sz="3000">
                <a:gradFill>
                  <a:gsLst>
                    <a:gs pos="0">
                      <a:schemeClr val="bg1"/>
                    </a:gs>
                    <a:gs pos="100000">
                      <a:srgbClr val="F0AAAD"/>
                    </a:gs>
                  </a:gsLst>
                  <a:lin ang="5400000" scaled="1"/>
                </a:gradFill>
                <a:effectLst>
                  <a:outerShdw blurRad="31490" dist="31489" dir="2700017" algn="tl">
                    <a:srgbClr val="000000">
                      <a:alpha val="43137"/>
                    </a:srgbClr>
                  </a:outerShdw>
                </a:effectLst>
                <a:latin typeface="江城黑体 700W" panose="020B0800000000000000" pitchFamily="34" charset="-122"/>
                <a:ea typeface="江城黑体 700W" panose="020B0800000000000000" pitchFamily="34" charset="-122"/>
              </a:defRPr>
            </a:lvl1pPr>
          </a:lstStyle>
          <a:p>
            <a:r>
              <a:rPr lang="zh-CN" altLang="en-US" sz="2045" dirty="0">
                <a:solidFill>
                  <a:schemeClr val="bg1"/>
                </a:solidFill>
                <a:effectLst>
                  <a:outerShdw blurRad="19910" dist="19909" dir="2700064" algn="tl">
                    <a:srgbClr val="000000">
                      <a:alpha val="43137"/>
                    </a:srgbClr>
                  </a:outerShdw>
                </a:effectLst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陈芋彤</a:t>
            </a:r>
            <a:endParaRPr lang="zh-CN" altLang="en-US" sz="2045" dirty="0">
              <a:solidFill>
                <a:schemeClr val="bg1"/>
              </a:solidFill>
              <a:effectLst>
                <a:outerShdw blurRad="19910" dist="19909" dir="2700064" algn="tl">
                  <a:srgbClr val="000000">
                    <a:alpha val="43137"/>
                  </a:srgbClr>
                </a:outerShdw>
              </a:effectLst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46" name="文本框 145"/>
          <p:cNvSpPr txBox="1"/>
          <p:nvPr/>
        </p:nvSpPr>
        <p:spPr>
          <a:xfrm>
            <a:off x="3592711" y="4665573"/>
            <a:ext cx="6733607" cy="960755"/>
          </a:xfrm>
          <a:prstGeom prst="rect">
            <a:avLst/>
          </a:prstGeom>
          <a:noFill/>
          <a:effectLst/>
        </p:spPr>
        <p:txBody>
          <a:bodyPr wrap="square" lIns="75575" tIns="37788" rIns="75575" bIns="37788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600">
                <a:latin typeface="江城黑体 300W" panose="020B0400000000000000" pitchFamily="34" charset="-122"/>
                <a:ea typeface="江城黑体 300W" panose="020B0400000000000000" pitchFamily="34" charset="-122"/>
              </a:defRPr>
            </a:lvl1pPr>
          </a:lstStyle>
          <a:p>
            <a:pPr algn="l"/>
            <a:r>
              <a:rPr lang="zh-CN" altLang="en-US" sz="24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ER图，ipo图，数据字典，状态转换图。</a:t>
            </a:r>
            <a:endParaRPr lang="zh-CN" altLang="en-US" sz="240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pPr algn="l"/>
            <a:r>
              <a:rPr lang="zh-CN" altLang="en-US" sz="24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评分：</a:t>
            </a:r>
            <a:r>
              <a:rPr lang="en-US" altLang="zh-CN" sz="24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95</a:t>
            </a:r>
            <a:r>
              <a:rPr lang="zh-CN" altLang="en-US" sz="24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分</a:t>
            </a:r>
            <a:endParaRPr lang="zh-CN" altLang="en-US" sz="240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1"/>
          <p:cNvSpPr/>
          <p:nvPr/>
        </p:nvSpPr>
        <p:spPr>
          <a:xfrm>
            <a:off x="2440711" y="1585913"/>
            <a:ext cx="9751289" cy="36861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40" name="12"/>
          <p:cNvGrpSpPr/>
          <p:nvPr/>
        </p:nvGrpSpPr>
        <p:grpSpPr>
          <a:xfrm flipH="1">
            <a:off x="630427" y="789590"/>
            <a:ext cx="4239015" cy="5057465"/>
            <a:chOff x="5491918" y="611242"/>
            <a:chExt cx="3179261" cy="3793099"/>
          </a:xfrm>
        </p:grpSpPr>
        <p:sp>
          <p:nvSpPr>
            <p:cNvPr id="41" name="12-1"/>
            <p:cNvSpPr/>
            <p:nvPr/>
          </p:nvSpPr>
          <p:spPr>
            <a:xfrm rot="18900000" flipH="1">
              <a:off x="5633781" y="611242"/>
              <a:ext cx="2109865" cy="150197"/>
            </a:xfrm>
            <a:custGeom>
              <a:avLst/>
              <a:gdLst>
                <a:gd name="connsiteX0" fmla="*/ 150197 w 2109865"/>
                <a:gd name="connsiteY0" fmla="*/ 0 h 150197"/>
                <a:gd name="connsiteX1" fmla="*/ 0 w 2109865"/>
                <a:gd name="connsiteY1" fmla="*/ 150197 h 150197"/>
                <a:gd name="connsiteX2" fmla="*/ 2109865 w 2109865"/>
                <a:gd name="connsiteY2" fmla="*/ 150197 h 150197"/>
                <a:gd name="connsiteX3" fmla="*/ 2109865 w 2109865"/>
                <a:gd name="connsiteY3" fmla="*/ 0 h 150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9865" h="150197">
                  <a:moveTo>
                    <a:pt x="150197" y="0"/>
                  </a:moveTo>
                  <a:lnTo>
                    <a:pt x="0" y="150197"/>
                  </a:lnTo>
                  <a:lnTo>
                    <a:pt x="2109865" y="150197"/>
                  </a:lnTo>
                  <a:lnTo>
                    <a:pt x="21098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1219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2" name="12-2"/>
            <p:cNvSpPr/>
            <p:nvPr/>
          </p:nvSpPr>
          <p:spPr>
            <a:xfrm rot="18900000" flipH="1">
              <a:off x="5491918" y="842630"/>
              <a:ext cx="3179261" cy="3179261"/>
            </a:xfrm>
            <a:prstGeom prst="donut">
              <a:avLst>
                <a:gd name="adj" fmla="val 513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1219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43" name="12-3"/>
            <p:cNvSpPr/>
            <p:nvPr/>
          </p:nvSpPr>
          <p:spPr>
            <a:xfrm rot="18900000" flipH="1">
              <a:off x="6086833" y="4254144"/>
              <a:ext cx="2453266" cy="150197"/>
            </a:xfrm>
            <a:custGeom>
              <a:avLst/>
              <a:gdLst>
                <a:gd name="connsiteX0" fmla="*/ 0 w 2453266"/>
                <a:gd name="connsiteY0" fmla="*/ 0 h 150197"/>
                <a:gd name="connsiteX1" fmla="*/ 0 w 2453266"/>
                <a:gd name="connsiteY1" fmla="*/ 150197 h 150197"/>
                <a:gd name="connsiteX2" fmla="*/ 2303068 w 2453266"/>
                <a:gd name="connsiteY2" fmla="*/ 150197 h 150197"/>
                <a:gd name="connsiteX3" fmla="*/ 2453266 w 2453266"/>
                <a:gd name="connsiteY3" fmla="*/ 0 h 150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3266" h="150197">
                  <a:moveTo>
                    <a:pt x="0" y="0"/>
                  </a:moveTo>
                  <a:lnTo>
                    <a:pt x="0" y="150197"/>
                  </a:lnTo>
                  <a:lnTo>
                    <a:pt x="2303068" y="150197"/>
                  </a:lnTo>
                  <a:lnTo>
                    <a:pt x="2453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1219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92" name="13"/>
          <p:cNvGrpSpPr/>
          <p:nvPr/>
        </p:nvGrpSpPr>
        <p:grpSpPr>
          <a:xfrm flipH="1">
            <a:off x="478618" y="4519639"/>
            <a:ext cx="1126689" cy="1963656"/>
            <a:chOff x="7585156" y="3333750"/>
            <a:chExt cx="1025444" cy="1787202"/>
          </a:xfrm>
        </p:grpSpPr>
        <p:cxnSp>
          <p:nvCxnSpPr>
            <p:cNvPr id="93" name="13-1"/>
            <p:cNvCxnSpPr/>
            <p:nvPr/>
          </p:nvCxnSpPr>
          <p:spPr>
            <a:xfrm flipV="1">
              <a:off x="7703970" y="4326353"/>
              <a:ext cx="783902" cy="79459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13-2"/>
            <p:cNvCxnSpPr/>
            <p:nvPr/>
          </p:nvCxnSpPr>
          <p:spPr>
            <a:xfrm flipV="1">
              <a:off x="7585156" y="3333750"/>
              <a:ext cx="1025444" cy="103943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14"/>
          <p:cNvSpPr/>
          <p:nvPr/>
        </p:nvSpPr>
        <p:spPr>
          <a:xfrm rot="17400504" flipH="1">
            <a:off x="828908" y="1298929"/>
            <a:ext cx="3842052" cy="38420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99" name="15"/>
          <p:cNvSpPr/>
          <p:nvPr/>
        </p:nvSpPr>
        <p:spPr>
          <a:xfrm rot="2700000">
            <a:off x="1085084" y="1552764"/>
            <a:ext cx="3329700" cy="33296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102" name="17"/>
          <p:cNvSpPr txBox="1"/>
          <p:nvPr/>
        </p:nvSpPr>
        <p:spPr>
          <a:xfrm rot="2760000">
            <a:off x="23269" y="5377490"/>
            <a:ext cx="2037385" cy="478790"/>
          </a:xfrm>
          <a:prstGeom prst="rect">
            <a:avLst/>
          </a:prstGeom>
          <a:noFill/>
          <a:ln w="635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00" cap="none" spc="0" normalizeH="0" baseline="0" noProof="0" dirty="0">
                <a:ln>
                  <a:noFill/>
                </a:ln>
                <a:solidFill>
                  <a:srgbClr val="0076E4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TRAVEL</a:t>
            </a:r>
            <a:endParaRPr kumimoji="0" lang="en-US" altLang="zh-CN" sz="2200" b="0" i="0" u="none" strike="noStrike" kern="100" cap="none" spc="0" normalizeH="0" baseline="0" noProof="0" dirty="0">
              <a:ln>
                <a:noFill/>
              </a:ln>
              <a:solidFill>
                <a:srgbClr val="0076E4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112" name="111"/>
          <p:cNvGrpSpPr/>
          <p:nvPr/>
        </p:nvGrpSpPr>
        <p:grpSpPr>
          <a:xfrm>
            <a:off x="11275788" y="356321"/>
            <a:ext cx="533400" cy="533400"/>
            <a:chOff x="161131" y="365125"/>
            <a:chExt cx="533400" cy="533400"/>
          </a:xfrm>
        </p:grpSpPr>
        <p:sp>
          <p:nvSpPr>
            <p:cNvPr id="113" name="111-1"/>
            <p:cNvSpPr/>
            <p:nvPr userDrawn="1"/>
          </p:nvSpPr>
          <p:spPr>
            <a:xfrm>
              <a:off x="161131" y="365125"/>
              <a:ext cx="381000" cy="381000"/>
            </a:xfrm>
            <a:prstGeom prst="flowChartConnector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114" name="111-2"/>
            <p:cNvSpPr/>
            <p:nvPr userDrawn="1"/>
          </p:nvSpPr>
          <p:spPr>
            <a:xfrm>
              <a:off x="313531" y="517525"/>
              <a:ext cx="381000" cy="381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Calibri" panose="020F0502020204030204"/>
                  <a:ea typeface="思源黑体 CN Regular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24" name="13"/>
          <p:cNvSpPr txBox="1"/>
          <p:nvPr/>
        </p:nvSpPr>
        <p:spPr>
          <a:xfrm>
            <a:off x="5480827" y="3509664"/>
            <a:ext cx="5337649" cy="907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dist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5000" b="1" i="0" u="none" strike="noStrike" kern="1200" cap="none" spc="10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63500" dist="25400" dir="2700000" algn="tl">
                    <a:schemeClr val="accent1">
                      <a:lumMod val="50000"/>
                      <a:alpha val="43000"/>
                    </a:schemeClr>
                  </a:outerShdw>
                </a:effectLst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感谢您的聆听</a:t>
            </a:r>
            <a:endParaRPr kumimoji="0" lang="zh-CN" altLang="en-US" sz="5000" b="1" i="0" u="none" strike="noStrike" kern="1200" cap="none" spc="100" normalizeH="0" baseline="0" noProof="0">
              <a:ln>
                <a:noFill/>
              </a:ln>
              <a:solidFill>
                <a:schemeClr val="bg1"/>
              </a:solidFill>
              <a:effectLst>
                <a:outerShdw blurRad="63500" dist="25400" dir="2700000" algn="tl">
                  <a:schemeClr val="accent1">
                    <a:lumMod val="50000"/>
                    <a:alpha val="43000"/>
                  </a:schemeClr>
                </a:outerShdw>
              </a:effectLst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6" name="15"/>
          <p:cNvSpPr txBox="1"/>
          <p:nvPr/>
        </p:nvSpPr>
        <p:spPr>
          <a:xfrm>
            <a:off x="5480827" y="1856267"/>
            <a:ext cx="4985226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9600" i="0" u="none" strike="noStrike" kern="1200" cap="none" spc="100" normalizeH="0" baseline="0" noProof="0">
                <a:ln>
                  <a:noFill/>
                </a:ln>
                <a:solidFill>
                  <a:schemeClr val="accent2"/>
                </a:solidFill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Thank</a:t>
            </a:r>
            <a:r>
              <a:rPr kumimoji="0" lang="en-US" altLang="zh-CN" sz="9600" i="0" u="none" strike="noStrike" kern="1200" cap="none" spc="100" normalizeH="0" baseline="0" noProof="0">
                <a:ln>
                  <a:noFill/>
                </a:ln>
                <a:solidFill>
                  <a:schemeClr val="accent2"/>
                </a:solidFill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s</a:t>
            </a:r>
            <a:endParaRPr kumimoji="0" lang="en-US" altLang="zh-CN" sz="9600" i="0" u="none" strike="noStrike" kern="1200" cap="none" spc="100" normalizeH="0" baseline="0" noProof="0">
              <a:ln>
                <a:noFill/>
              </a:ln>
              <a:solidFill>
                <a:schemeClr val="accent2"/>
              </a:solidFill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cxnSp>
        <p:nvCxnSpPr>
          <p:cNvPr id="28" name="17"/>
          <p:cNvCxnSpPr/>
          <p:nvPr/>
        </p:nvCxnSpPr>
        <p:spPr>
          <a:xfrm flipH="1">
            <a:off x="5480827" y="2231711"/>
            <a:ext cx="0" cy="2296773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任意多边形: 形状 26"/>
          <p:cNvSpPr/>
          <p:nvPr/>
        </p:nvSpPr>
        <p:spPr>
          <a:xfrm>
            <a:off x="1266796" y="1721331"/>
            <a:ext cx="2979424" cy="2979424"/>
          </a:xfrm>
          <a:custGeom>
            <a:avLst/>
            <a:gdLst>
              <a:gd name="connsiteX0" fmla="*/ 1489712 w 2979424"/>
              <a:gd name="connsiteY0" fmla="*/ 0 h 2979424"/>
              <a:gd name="connsiteX1" fmla="*/ 2543098 w 2979424"/>
              <a:gd name="connsiteY1" fmla="*/ 436327 h 2979424"/>
              <a:gd name="connsiteX2" fmla="*/ 2543098 w 2979424"/>
              <a:gd name="connsiteY2" fmla="*/ 2543098 h 2979424"/>
              <a:gd name="connsiteX3" fmla="*/ 436327 w 2979424"/>
              <a:gd name="connsiteY3" fmla="*/ 2543098 h 2979424"/>
              <a:gd name="connsiteX4" fmla="*/ 436327 w 2979424"/>
              <a:gd name="connsiteY4" fmla="*/ 436327 h 2979424"/>
              <a:gd name="connsiteX5" fmla="*/ 1489712 w 2979424"/>
              <a:gd name="connsiteY5" fmla="*/ 0 h 2979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79424" h="2979424">
                <a:moveTo>
                  <a:pt x="1489712" y="0"/>
                </a:moveTo>
                <a:cubicBezTo>
                  <a:pt x="1870963" y="0"/>
                  <a:pt x="2252214" y="145442"/>
                  <a:pt x="2543098" y="436327"/>
                </a:cubicBezTo>
                <a:cubicBezTo>
                  <a:pt x="3124866" y="1018095"/>
                  <a:pt x="3124866" y="1961329"/>
                  <a:pt x="2543098" y="2543098"/>
                </a:cubicBezTo>
                <a:cubicBezTo>
                  <a:pt x="1961329" y="3124866"/>
                  <a:pt x="1018095" y="3124866"/>
                  <a:pt x="436327" y="2543098"/>
                </a:cubicBezTo>
                <a:cubicBezTo>
                  <a:pt x="-145442" y="1961329"/>
                  <a:pt x="-145442" y="1018095"/>
                  <a:pt x="436327" y="436327"/>
                </a:cubicBezTo>
                <a:cubicBezTo>
                  <a:pt x="727211" y="145442"/>
                  <a:pt x="1108462" y="0"/>
                  <a:pt x="1489712" y="0"/>
                </a:cubicBezTo>
                <a:close/>
              </a:path>
            </a:pathLst>
          </a:custGeom>
          <a:blipFill>
            <a:blip r:embed="rId1"/>
            <a:stretch>
              <a:fillRect l="-25136" r="-2492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11"/>
          <p:cNvSpPr/>
          <p:nvPr/>
        </p:nvSpPr>
        <p:spPr>
          <a:xfrm flipH="1">
            <a:off x="654050" y="628650"/>
            <a:ext cx="4305300" cy="5029200"/>
          </a:xfrm>
          <a:prstGeom prst="rect">
            <a:avLst/>
          </a:prstGeom>
          <a:blipFill dpi="0" rotWithShape="1">
            <a:blip r:embed="rId1"/>
            <a:stretch>
              <a:fillRect t="-9285" b="-923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等线" panose="02010600030101010101" charset="-122"/>
                <a:ea typeface="Arial" panose="020B0604020202020204" pitchFamily="34" charset="0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等线" panose="02010600030101010101" charset="-122"/>
                <a:ea typeface="Arial" panose="020B0604020202020204" pitchFamily="34" charset="0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等线" panose="02010600030101010101" charset="-122"/>
                <a:ea typeface="Arial" panose="020B0604020202020204" pitchFamily="34" charset="0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等线" panose="02010600030101010101" charset="-122"/>
                <a:ea typeface="Arial" panose="020B0604020202020204" pitchFamily="34" charset="0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等线" panose="02010600030101010101" charset="-122"/>
                <a:ea typeface="Arial" panose="020B0604020202020204" pitchFamily="34" charset="0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等线" panose="02010600030101010101" charset="-122"/>
                <a:ea typeface="Arial" panose="020B0604020202020204" pitchFamily="34" charset="0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等线" panose="02010600030101010101" charset="-122"/>
                <a:ea typeface="Arial" panose="020B0604020202020204" pitchFamily="34" charset="0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等线" panose="02010600030101010101" charset="-122"/>
                <a:ea typeface="Arial" panose="020B0604020202020204" pitchFamily="34" charset="0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等线" panose="02010600030101010101" charset="-122"/>
                <a:ea typeface="Arial" panose="020B0604020202020204" pitchFamily="34" charset="0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31" name="12"/>
          <p:cNvGrpSpPr/>
          <p:nvPr/>
        </p:nvGrpSpPr>
        <p:grpSpPr>
          <a:xfrm>
            <a:off x="6337299" y="548701"/>
            <a:ext cx="4216403" cy="4396479"/>
            <a:chOff x="5423152" y="1549335"/>
            <a:chExt cx="4216403" cy="4396479"/>
          </a:xfrm>
        </p:grpSpPr>
        <p:sp>
          <p:nvSpPr>
            <p:cNvPr id="32" name="12-1"/>
            <p:cNvSpPr>
              <a:spLocks noChangeArrowheads="1"/>
            </p:cNvSpPr>
            <p:nvPr/>
          </p:nvSpPr>
          <p:spPr bwMode="auto">
            <a:xfrm>
              <a:off x="5423152" y="1629130"/>
              <a:ext cx="698337" cy="698337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01</a:t>
              </a:r>
              <a:endParaRPr kumimoji="0" lang="zh-CN" altLang="en-US" sz="2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3" name="12-2"/>
            <p:cNvSpPr>
              <a:spLocks noChangeArrowheads="1"/>
            </p:cNvSpPr>
            <p:nvPr/>
          </p:nvSpPr>
          <p:spPr bwMode="auto">
            <a:xfrm>
              <a:off x="5423152" y="2809118"/>
              <a:ext cx="698337" cy="698337"/>
            </a:xfrm>
            <a:prstGeom prst="rect">
              <a:avLst/>
            </a:prstGeom>
            <a:solidFill>
              <a:schemeClr val="accent2"/>
            </a:solidFill>
            <a:ln w="19050"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02</a:t>
              </a:r>
              <a:endParaRPr kumimoji="0" lang="zh-CN" altLang="en-US" sz="28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6478507" y="1549335"/>
              <a:ext cx="3161048" cy="855246"/>
              <a:chOff x="2634021" y="2851013"/>
              <a:chExt cx="3161048" cy="855246"/>
            </a:xfrm>
          </p:grpSpPr>
          <p:sp>
            <p:nvSpPr>
              <p:cNvPr id="47" name="12-3"/>
              <p:cNvSpPr txBox="1"/>
              <p:nvPr/>
            </p:nvSpPr>
            <p:spPr>
              <a:xfrm>
                <a:off x="2634021" y="3430669"/>
                <a:ext cx="3121043" cy="2755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48" name="12-4"/>
              <p:cNvSpPr txBox="1"/>
              <p:nvPr/>
            </p:nvSpPr>
            <p:spPr>
              <a:xfrm>
                <a:off x="2674026" y="2851013"/>
                <a:ext cx="3121043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项目</a:t>
                </a:r>
                <a:r>
                  <a:rPr lang="zh-CN" altLang="en-US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介绍</a:t>
                </a:r>
                <a:endPara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6518512" y="2729323"/>
              <a:ext cx="3121043" cy="856516"/>
              <a:chOff x="2674026" y="2851013"/>
              <a:chExt cx="3121043" cy="856516"/>
            </a:xfrm>
          </p:grpSpPr>
          <p:sp>
            <p:nvSpPr>
              <p:cNvPr id="45" name="12-5"/>
              <p:cNvSpPr txBox="1"/>
              <p:nvPr/>
            </p:nvSpPr>
            <p:spPr>
              <a:xfrm>
                <a:off x="2674026" y="3431939"/>
                <a:ext cx="3121043" cy="2755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46" name="12-6"/>
              <p:cNvSpPr txBox="1"/>
              <p:nvPr/>
            </p:nvSpPr>
            <p:spPr>
              <a:xfrm>
                <a:off x="2674026" y="2851013"/>
                <a:ext cx="3121043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界面原型</a:t>
                </a:r>
                <a:endParaRPr lang="zh-CN" altLang="en-US" sz="3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37" name="12-7"/>
            <p:cNvSpPr>
              <a:spLocks noChangeArrowheads="1"/>
            </p:cNvSpPr>
            <p:nvPr/>
          </p:nvSpPr>
          <p:spPr bwMode="auto">
            <a:xfrm>
              <a:off x="5423152" y="3989106"/>
              <a:ext cx="698337" cy="698337"/>
            </a:xfrm>
            <a:prstGeom prst="rect">
              <a:avLst/>
            </a:prstGeom>
            <a:solidFill>
              <a:schemeClr val="accent1"/>
            </a:solidFill>
            <a:ln w="19050"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03</a:t>
              </a:r>
              <a:endParaRPr kumimoji="0" lang="zh-CN" altLang="en-US" sz="28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8" name="12-8"/>
            <p:cNvSpPr>
              <a:spLocks noChangeArrowheads="1"/>
            </p:cNvSpPr>
            <p:nvPr/>
          </p:nvSpPr>
          <p:spPr bwMode="auto">
            <a:xfrm>
              <a:off x="5423152" y="5169093"/>
              <a:ext cx="698337" cy="698337"/>
            </a:xfrm>
            <a:prstGeom prst="rect">
              <a:avLst/>
            </a:prstGeom>
            <a:solidFill>
              <a:schemeClr val="accent2"/>
            </a:solidFill>
            <a:ln w="19050"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0" cap="none" spc="-15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04</a:t>
              </a:r>
              <a:endParaRPr kumimoji="0" lang="zh-CN" altLang="en-US" sz="2800" b="0" i="0" u="none" strike="noStrike" kern="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6518512" y="3909311"/>
              <a:ext cx="3121043" cy="856516"/>
              <a:chOff x="2674026" y="2851013"/>
              <a:chExt cx="3121043" cy="856516"/>
            </a:xfrm>
          </p:grpSpPr>
          <p:sp>
            <p:nvSpPr>
              <p:cNvPr id="43" name="12-9"/>
              <p:cNvSpPr txBox="1"/>
              <p:nvPr/>
            </p:nvSpPr>
            <p:spPr>
              <a:xfrm>
                <a:off x="2674026" y="3431939"/>
                <a:ext cx="3121043" cy="2755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44" name="12-10"/>
              <p:cNvSpPr txBox="1"/>
              <p:nvPr/>
            </p:nvSpPr>
            <p:spPr>
              <a:xfrm>
                <a:off x="2674026" y="2851013"/>
                <a:ext cx="3121043" cy="4651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功能需求分</a:t>
                </a:r>
                <a:r>
                  <a:rPr lang="zh-CN" altLang="en-US" sz="3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析</a:t>
                </a:r>
                <a:endParaRPr lang="zh-CN" altLang="en-US" sz="3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6518512" y="5089298"/>
              <a:ext cx="3121043" cy="856516"/>
              <a:chOff x="2674026" y="2851013"/>
              <a:chExt cx="3121043" cy="856516"/>
            </a:xfrm>
          </p:grpSpPr>
          <p:sp>
            <p:nvSpPr>
              <p:cNvPr id="41" name="12-11"/>
              <p:cNvSpPr txBox="1"/>
              <p:nvPr/>
            </p:nvSpPr>
            <p:spPr>
              <a:xfrm>
                <a:off x="2674026" y="3431939"/>
                <a:ext cx="3121043" cy="2755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42" name="12-12"/>
              <p:cNvSpPr txBox="1"/>
              <p:nvPr/>
            </p:nvSpPr>
            <p:spPr>
              <a:xfrm>
                <a:off x="2674026" y="2851013"/>
                <a:ext cx="3121043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3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非功能需求</a:t>
                </a:r>
                <a:r>
                  <a:rPr lang="zh-CN" altLang="en-US" sz="32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分析</a:t>
                </a:r>
                <a:endParaRPr lang="zh-CN" altLang="en-US" sz="3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</p:grpSp>
      <p:grpSp>
        <p:nvGrpSpPr>
          <p:cNvPr id="2" name="13"/>
          <p:cNvGrpSpPr/>
          <p:nvPr/>
        </p:nvGrpSpPr>
        <p:grpSpPr>
          <a:xfrm>
            <a:off x="2311578" y="2681188"/>
            <a:ext cx="3543124" cy="1818958"/>
            <a:chOff x="4324438" y="2519521"/>
            <a:chExt cx="3543124" cy="1818958"/>
          </a:xfrm>
        </p:grpSpPr>
        <p:sp>
          <p:nvSpPr>
            <p:cNvPr id="49" name="13-1"/>
            <p:cNvSpPr/>
            <p:nvPr/>
          </p:nvSpPr>
          <p:spPr>
            <a:xfrm flipH="1">
              <a:off x="4324438" y="2519521"/>
              <a:ext cx="3543124" cy="181895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+mn-lt"/>
                  <a:ea typeface="+mn-ea"/>
                  <a:cs typeface="+mn-cs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+mn-lt"/>
                  <a:ea typeface="+mn-ea"/>
                  <a:cs typeface="+mn-cs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+mn-lt"/>
                  <a:ea typeface="+mn-ea"/>
                  <a:cs typeface="+mn-cs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+mn-lt"/>
                  <a:ea typeface="+mn-ea"/>
                  <a:cs typeface="+mn-cs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+mn-lt"/>
                  <a:ea typeface="+mn-ea"/>
                  <a:cs typeface="+mn-cs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+mn-lt"/>
                  <a:ea typeface="+mn-ea"/>
                  <a:cs typeface="+mn-cs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+mn-lt"/>
                  <a:ea typeface="+mn-ea"/>
                  <a:cs typeface="+mn-cs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+mn-lt"/>
                  <a:ea typeface="+mn-ea"/>
                  <a:cs typeface="+mn-cs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+mn-lt"/>
                  <a:ea typeface="+mn-ea"/>
                  <a:cs typeface="+mn-cs"/>
                  <a:sym typeface="Wingdings" panose="05000000000000000000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5074927" y="2705725"/>
              <a:ext cx="2042146" cy="1446550"/>
              <a:chOff x="344648" y="303251"/>
              <a:chExt cx="2042146" cy="1446550"/>
            </a:xfrm>
          </p:grpSpPr>
          <p:sp>
            <p:nvSpPr>
              <p:cNvPr id="59" name="13-2"/>
              <p:cNvSpPr txBox="1"/>
              <p:nvPr/>
            </p:nvSpPr>
            <p:spPr>
              <a:xfrm>
                <a:off x="357272" y="1226581"/>
                <a:ext cx="201689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CONTENTS</a:t>
                </a:r>
                <a:endParaRPr lang="en-US" altLang="zh-CN" sz="2800" b="1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60" name="13-3"/>
              <p:cNvSpPr txBox="1"/>
              <p:nvPr/>
            </p:nvSpPr>
            <p:spPr>
              <a:xfrm>
                <a:off x="344648" y="303251"/>
                <a:ext cx="204214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5400" b="1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uLnTx/>
                    <a:uFillTx/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阿里巴巴普惠体" panose="00020600040101010101" pitchFamily="18" charset="-122"/>
                  </a:rPr>
                  <a:t>目录</a:t>
                </a:r>
                <a:endParaRPr kumimoji="0" lang="zh-CN" altLang="en-US" sz="54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</p:grpSp>
      <p:grpSp>
        <p:nvGrpSpPr>
          <p:cNvPr id="4" name="14"/>
          <p:cNvGrpSpPr/>
          <p:nvPr/>
        </p:nvGrpSpPr>
        <p:grpSpPr>
          <a:xfrm>
            <a:off x="457252" y="3743739"/>
            <a:ext cx="1484090" cy="2061660"/>
            <a:chOff x="457252" y="3743739"/>
            <a:chExt cx="1484090" cy="2061660"/>
          </a:xfrm>
        </p:grpSpPr>
        <p:sp>
          <p:nvSpPr>
            <p:cNvPr id="3" name="14-1"/>
            <p:cNvSpPr/>
            <p:nvPr/>
          </p:nvSpPr>
          <p:spPr bwMode="auto">
            <a:xfrm rot="10800000">
              <a:off x="466577" y="3743739"/>
              <a:ext cx="200263" cy="414010"/>
            </a:xfrm>
            <a:custGeom>
              <a:avLst/>
              <a:gdLst>
                <a:gd name="connsiteX0" fmla="*/ 0 w 200263"/>
                <a:gd name="connsiteY0" fmla="*/ 414010 h 414010"/>
                <a:gd name="connsiteX1" fmla="*/ 12700 w 200263"/>
                <a:gd name="connsiteY1" fmla="*/ 0 h 414010"/>
                <a:gd name="connsiteX2" fmla="*/ 200263 w 200263"/>
                <a:gd name="connsiteY2" fmla="*/ 261610 h 414010"/>
                <a:gd name="connsiteX3" fmla="*/ 0 w 200263"/>
                <a:gd name="connsiteY3" fmla="*/ 414010 h 414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263" h="414010">
                  <a:moveTo>
                    <a:pt x="0" y="414010"/>
                  </a:moveTo>
                  <a:lnTo>
                    <a:pt x="12700" y="0"/>
                  </a:lnTo>
                  <a:lnTo>
                    <a:pt x="200263" y="261610"/>
                  </a:lnTo>
                  <a:lnTo>
                    <a:pt x="0" y="41401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63" name="14-2"/>
            <p:cNvSpPr/>
            <p:nvPr/>
          </p:nvSpPr>
          <p:spPr bwMode="auto">
            <a:xfrm rot="4404985">
              <a:off x="1716755" y="5580813"/>
              <a:ext cx="187563" cy="261610"/>
            </a:xfrm>
            <a:prstGeom prst="rt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62" name="14-3"/>
            <p:cNvSpPr/>
            <p:nvPr/>
          </p:nvSpPr>
          <p:spPr>
            <a:xfrm flipV="1">
              <a:off x="457252" y="3896139"/>
              <a:ext cx="1232327" cy="1907350"/>
            </a:xfrm>
            <a:custGeom>
              <a:avLst/>
              <a:gdLst>
                <a:gd name="connsiteX0" fmla="*/ 0 w 3469894"/>
                <a:gd name="connsiteY0" fmla="*/ 4354489 h 4354489"/>
                <a:gd name="connsiteX1" fmla="*/ 0 w 3469894"/>
                <a:gd name="connsiteY1" fmla="*/ 2484947 h 4354489"/>
                <a:gd name="connsiteX2" fmla="*/ 1980141 w 3469894"/>
                <a:gd name="connsiteY2" fmla="*/ 0 h 4354489"/>
                <a:gd name="connsiteX3" fmla="*/ 3469894 w 3469894"/>
                <a:gd name="connsiteY3" fmla="*/ 0 h 4354489"/>
                <a:gd name="connsiteX4" fmla="*/ 0 w 3469894"/>
                <a:gd name="connsiteY4" fmla="*/ 4354489 h 4354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69894" h="4354489">
                  <a:moveTo>
                    <a:pt x="0" y="4354489"/>
                  </a:moveTo>
                  <a:lnTo>
                    <a:pt x="0" y="2484947"/>
                  </a:lnTo>
                  <a:lnTo>
                    <a:pt x="1980141" y="0"/>
                  </a:lnTo>
                  <a:lnTo>
                    <a:pt x="3469894" y="0"/>
                  </a:lnTo>
                  <a:lnTo>
                    <a:pt x="0" y="435448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等线" panose="02010600030101010101" charset="-122"/>
                  <a:ea typeface="Arial" panose="020B0604020202020204" pitchFamily="34" charset="0"/>
                  <a:cs typeface="Arial" panose="020B0604020202020204" pitchFamily="34" charset="0"/>
                  <a:sym typeface="Wingdings" panose="05000000000000000000"/>
                </a:defRPr>
              </a:lvl1pPr>
              <a:lvl2pPr marL="457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等线" panose="02010600030101010101" charset="-122"/>
                  <a:ea typeface="Arial" panose="020B0604020202020204" pitchFamily="34" charset="0"/>
                  <a:cs typeface="Arial" panose="020B0604020202020204" pitchFamily="34" charset="0"/>
                  <a:sym typeface="Wingdings" panose="05000000000000000000"/>
                </a:defRPr>
              </a:lvl2pPr>
              <a:lvl3pPr marL="914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等线" panose="02010600030101010101" charset="-122"/>
                  <a:ea typeface="Arial" panose="020B0604020202020204" pitchFamily="34" charset="0"/>
                  <a:cs typeface="Arial" panose="020B0604020202020204" pitchFamily="34" charset="0"/>
                  <a:sym typeface="Wingdings" panose="05000000000000000000"/>
                </a:defRPr>
              </a:lvl3pPr>
              <a:lvl4pPr marL="1371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等线" panose="02010600030101010101" charset="-122"/>
                  <a:ea typeface="Arial" panose="020B0604020202020204" pitchFamily="34" charset="0"/>
                  <a:cs typeface="Arial" panose="020B0604020202020204" pitchFamily="34" charset="0"/>
                  <a:sym typeface="Wingdings" panose="05000000000000000000"/>
                </a:defRPr>
              </a:lvl4pPr>
              <a:lvl5pPr marL="18288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等线" panose="02010600030101010101" charset="-122"/>
                  <a:ea typeface="Arial" panose="020B0604020202020204" pitchFamily="34" charset="0"/>
                  <a:cs typeface="Arial" panose="020B0604020202020204" pitchFamily="34" charset="0"/>
                  <a:sym typeface="Wingdings" panose="05000000000000000000"/>
                </a:defRPr>
              </a:lvl5pPr>
              <a:lvl6pPr marL="22860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等线" panose="02010600030101010101" charset="-122"/>
                  <a:ea typeface="Arial" panose="020B0604020202020204" pitchFamily="34" charset="0"/>
                  <a:cs typeface="Arial" panose="020B0604020202020204" pitchFamily="34" charset="0"/>
                  <a:sym typeface="Wingdings" panose="05000000000000000000"/>
                </a:defRPr>
              </a:lvl6pPr>
              <a:lvl7pPr marL="27432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等线" panose="02010600030101010101" charset="-122"/>
                  <a:ea typeface="Arial" panose="020B0604020202020204" pitchFamily="34" charset="0"/>
                  <a:cs typeface="Arial" panose="020B0604020202020204" pitchFamily="34" charset="0"/>
                  <a:sym typeface="Wingdings" panose="05000000000000000000"/>
                </a:defRPr>
              </a:lvl7pPr>
              <a:lvl8pPr marL="32004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等线" panose="02010600030101010101" charset="-122"/>
                  <a:ea typeface="Arial" panose="020B0604020202020204" pitchFamily="34" charset="0"/>
                  <a:cs typeface="Arial" panose="020B0604020202020204" pitchFamily="34" charset="0"/>
                  <a:sym typeface="Wingdings" panose="05000000000000000000"/>
                </a:defRPr>
              </a:lvl8pPr>
              <a:lvl9pPr marL="3657600" marR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 kumimoji="0" sz="1800" b="0" i="0" u="none" strike="noStrike" kern="1200" cap="none" spc="0" normalizeH="0" baseline="0" noProof="0">
                  <a:solidFill>
                    <a:schemeClr val="lt1"/>
                  </a:solidFill>
                  <a:uLnTx/>
                  <a:uFillTx/>
                  <a:latin typeface="等线" panose="02010600030101010101" charset="-122"/>
                  <a:ea typeface="Arial" panose="020B0604020202020204" pitchFamily="34" charset="0"/>
                  <a:cs typeface="Arial" panose="020B0604020202020204" pitchFamily="34" charset="0"/>
                  <a:sym typeface="Wingdings" panose="05000000000000000000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6" name="12-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337299" y="5372581"/>
            <a:ext cx="698337" cy="698337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05</a:t>
            </a: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18245" y="55638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32675" y="5349240"/>
            <a:ext cx="40640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小组分工</a:t>
            </a:r>
            <a:endParaRPr lang="zh-CN" altLang="en-US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11"/>
          <p:cNvSpPr/>
          <p:nvPr/>
        </p:nvSpPr>
        <p:spPr>
          <a:xfrm>
            <a:off x="-24765" y="3933474"/>
            <a:ext cx="12192000" cy="28991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29" name="12"/>
          <p:cNvGrpSpPr/>
          <p:nvPr/>
        </p:nvGrpSpPr>
        <p:grpSpPr>
          <a:xfrm>
            <a:off x="5579042" y="2078158"/>
            <a:ext cx="5994972" cy="2361128"/>
            <a:chOff x="593467" y="1681851"/>
            <a:chExt cx="5994972" cy="2361128"/>
          </a:xfrm>
        </p:grpSpPr>
        <p:sp>
          <p:nvSpPr>
            <p:cNvPr id="31" name="12-1"/>
            <p:cNvSpPr txBox="1"/>
            <p:nvPr/>
          </p:nvSpPr>
          <p:spPr>
            <a:xfrm>
              <a:off x="593467" y="2462499"/>
              <a:ext cx="5994972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defRPr/>
              </a:pPr>
              <a:r>
                <a:rPr lang="zh-CN" altLang="en-US" sz="66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项目介绍</a:t>
              </a:r>
              <a:endParaRPr lang="zh-CN" alt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4" name="12-2"/>
            <p:cNvSpPr txBox="1"/>
            <p:nvPr/>
          </p:nvSpPr>
          <p:spPr>
            <a:xfrm>
              <a:off x="822702" y="3674679"/>
              <a:ext cx="518420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lnSpc>
                  <a:spcPct val="120000"/>
                </a:lnSpc>
                <a:defRPr sz="1100" kern="12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lnSpc>
                  <a:spcPct val="1500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项目来源及背景以及</a:t>
              </a:r>
              <a:r>
                <a:rPr lang="zh-CN" altLang="en-US" sz="1200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项目目标</a:t>
              </a:r>
              <a:endParaRPr lang="zh-CN" altLang="en-US" sz="12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5" name="12-3"/>
            <p:cNvSpPr txBox="1"/>
            <p:nvPr/>
          </p:nvSpPr>
          <p:spPr>
            <a:xfrm>
              <a:off x="593467" y="1681851"/>
              <a:ext cx="38258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0" i="0" u="none" strike="noStrike" kern="120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PART ONE</a:t>
              </a:r>
              <a:endPara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3" name="14"/>
          <p:cNvGrpSpPr/>
          <p:nvPr/>
        </p:nvGrpSpPr>
        <p:grpSpPr>
          <a:xfrm>
            <a:off x="9985829" y="124152"/>
            <a:ext cx="2206171" cy="1160502"/>
            <a:chOff x="2694476" y="1931460"/>
            <a:chExt cx="2884566" cy="1517355"/>
          </a:xfrm>
        </p:grpSpPr>
        <p:grpSp>
          <p:nvGrpSpPr>
            <p:cNvPr id="2" name="组合 1"/>
            <p:cNvGrpSpPr/>
            <p:nvPr/>
          </p:nvGrpSpPr>
          <p:grpSpPr>
            <a:xfrm>
              <a:off x="3234896" y="1967873"/>
              <a:ext cx="2075304" cy="1461128"/>
              <a:chOff x="3234896" y="1967872"/>
              <a:chExt cx="2736610" cy="2960209"/>
            </a:xfrm>
          </p:grpSpPr>
          <p:sp>
            <p:nvSpPr>
              <p:cNvPr id="19" name="14-1"/>
              <p:cNvSpPr/>
              <p:nvPr/>
            </p:nvSpPr>
            <p:spPr>
              <a:xfrm>
                <a:off x="3535556" y="2382099"/>
                <a:ext cx="2435950" cy="2545982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dist"/>
                <a:endParaRPr lang="zh-CN" altLang="en-US" sz="1100" b="1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20" name="14-2"/>
              <p:cNvSpPr/>
              <p:nvPr/>
            </p:nvSpPr>
            <p:spPr>
              <a:xfrm>
                <a:off x="3234896" y="1967872"/>
                <a:ext cx="2726241" cy="2845721"/>
              </a:xfrm>
              <a:prstGeom prst="parallelogram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ctr"/>
                <a:endParaRPr lang="zh-CN" altLang="en-US" sz="110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21" name="14-3"/>
            <p:cNvSpPr txBox="1"/>
            <p:nvPr/>
          </p:nvSpPr>
          <p:spPr>
            <a:xfrm>
              <a:off x="2694476" y="1931460"/>
              <a:ext cx="2884566" cy="1517355"/>
            </a:xfrm>
            <a:prstGeom prst="parallelogram">
              <a:avLst>
                <a:gd name="adj" fmla="val 27434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800" i="1" spc="6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01</a:t>
              </a:r>
              <a:endParaRPr lang="zh-CN" altLang="en-US" sz="4800" i="1" spc="6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38" name="16"/>
          <p:cNvSpPr/>
          <p:nvPr/>
        </p:nvSpPr>
        <p:spPr>
          <a:xfrm>
            <a:off x="4007761" y="-39186"/>
            <a:ext cx="1275992" cy="6858000"/>
          </a:xfrm>
          <a:prstGeom prst="parallelogram">
            <a:avLst>
              <a:gd name="adj" fmla="val 6414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9" name="17"/>
          <p:cNvSpPr/>
          <p:nvPr/>
        </p:nvSpPr>
        <p:spPr>
          <a:xfrm>
            <a:off x="4007761" y="3998058"/>
            <a:ext cx="794408" cy="2899128"/>
          </a:xfrm>
          <a:prstGeom prst="parallelogram">
            <a:avLst>
              <a:gd name="adj" fmla="val 438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0" name="18"/>
          <p:cNvSpPr/>
          <p:nvPr/>
        </p:nvSpPr>
        <p:spPr>
          <a:xfrm rot="5400000">
            <a:off x="-1699128" y="1699128"/>
            <a:ext cx="3958874" cy="560618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0" y="0"/>
            <a:ext cx="4665091" cy="6858000"/>
          </a:xfrm>
          <a:custGeom>
            <a:avLst/>
            <a:gdLst>
              <a:gd name="connsiteX0" fmla="*/ 818257 w 4665091"/>
              <a:gd name="connsiteY0" fmla="*/ 0 h 6858000"/>
              <a:gd name="connsiteX1" fmla="*/ 4665091 w 4665091"/>
              <a:gd name="connsiteY1" fmla="*/ 0 h 6858000"/>
              <a:gd name="connsiteX2" fmla="*/ 3846834 w 4665091"/>
              <a:gd name="connsiteY2" fmla="*/ 6858000 h 6858000"/>
              <a:gd name="connsiteX3" fmla="*/ 0 w 466509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5091" h="6858000">
                <a:moveTo>
                  <a:pt x="818257" y="0"/>
                </a:moveTo>
                <a:lnTo>
                  <a:pt x="4665091" y="0"/>
                </a:lnTo>
                <a:lnTo>
                  <a:pt x="3846834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1"/>
            <a:stretch>
              <a:fillRect l="-80892" r="-80453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70"/>
          <p:cNvGrpSpPr/>
          <p:nvPr/>
        </p:nvGrpSpPr>
        <p:grpSpPr>
          <a:xfrm>
            <a:off x="623392" y="404664"/>
            <a:ext cx="3726201" cy="583565"/>
            <a:chOff x="623392" y="404664"/>
            <a:chExt cx="3726201" cy="583565"/>
          </a:xfrm>
        </p:grpSpPr>
        <p:grpSp>
          <p:nvGrpSpPr>
            <p:cNvPr id="68" name="111"/>
            <p:cNvGrpSpPr/>
            <p:nvPr/>
          </p:nvGrpSpPr>
          <p:grpSpPr>
            <a:xfrm>
              <a:off x="623392" y="404664"/>
              <a:ext cx="533400" cy="533400"/>
              <a:chOff x="161131" y="365125"/>
              <a:chExt cx="533400" cy="533400"/>
            </a:xfrm>
          </p:grpSpPr>
          <p:sp>
            <p:nvSpPr>
              <p:cNvPr id="69" name="111-1"/>
              <p:cNvSpPr/>
              <p:nvPr userDrawn="1"/>
            </p:nvSpPr>
            <p:spPr>
              <a:xfrm>
                <a:off x="161131" y="365125"/>
                <a:ext cx="381000" cy="381000"/>
              </a:xfrm>
              <a:prstGeom prst="flowChartConnector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70" name="111-2"/>
              <p:cNvSpPr/>
              <p:nvPr userDrawn="1"/>
            </p:nvSpPr>
            <p:spPr>
              <a:xfrm>
                <a:off x="313531" y="517525"/>
                <a:ext cx="381000" cy="381000"/>
              </a:xfrm>
              <a:prstGeom prst="flowChartConnector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1321913" y="404664"/>
              <a:ext cx="30276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项目来源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及背景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72" name="灯片编号占位符 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D3346C8-9771-47FA-B70F-F2179A930589}" type="slidenum">
              <a:rPr lang="zh-CN" altLang="en-US" smtClean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</a:fld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75" name="泪滴形 74"/>
          <p:cNvSpPr/>
          <p:nvPr/>
        </p:nvSpPr>
        <p:spPr>
          <a:xfrm rot="10800000">
            <a:off x="-20324" y="1484628"/>
            <a:ext cx="5405123" cy="5393692"/>
          </a:xfrm>
          <a:prstGeom prst="teardrop">
            <a:avLst/>
          </a:prstGeom>
          <a:blipFill dpi="0" rotWithShape="0">
            <a:blip r:embed="rId1"/>
            <a:srcRect/>
            <a:tile tx="0" ty="0" sx="100000" sy="100000" flip="none" algn="ctr"/>
          </a:blipFill>
          <a:ln w="38100">
            <a:solidFill>
              <a:schemeClr val="bg1"/>
            </a:solidFill>
          </a:ln>
          <a:effectLst>
            <a:outerShdw blurRad="114300" dist="114300" dir="10800000" algn="r" rotWithShape="0">
              <a:schemeClr val="accent2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290945" y="1681480"/>
            <a:ext cx="4812030" cy="39458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现在旅游业大展得越来越迅速，各行各业的人都会去远方旅游，旅游业的发展也代表着人们生活水平的提高，想要出去见识世界的人也越来越多。我们发现市场上这类app，比如，小红书，携程旅行等上面只有旅行攻略，针对性不够突出，导致用户体验不好；这类app也缺少了结伴出游的功能，使得人们在寻找玩伴方面出现困难。因此，我们想要搭建一个平台来解决人们约伴旅游的</a:t>
            </a:r>
            <a:r>
              <a:rPr lang="zh-CN" altLang="en-US" sz="2400"/>
              <a:t>需求。</a:t>
            </a:r>
            <a:endParaRPr lang="zh-CN" altLang="en-US" sz="2400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/>
          <p:nvPr/>
        </p:nvPicPr>
        <p:blipFill>
          <a:blip r:embed="rId1"/>
          <a:stretch>
            <a:fillRect/>
          </a:stretch>
        </p:blipFill>
        <p:spPr>
          <a:xfrm>
            <a:off x="-398145" y="503555"/>
            <a:ext cx="7065645" cy="4803775"/>
          </a:xfrm>
          <a:prstGeom prst="rect">
            <a:avLst/>
          </a:prstGeom>
        </p:spPr>
      </p:pic>
      <p:sp>
        <p:nvSpPr>
          <p:cNvPr id="45" name="文本框 44"/>
          <p:cNvSpPr txBox="1"/>
          <p:nvPr/>
        </p:nvSpPr>
        <p:spPr>
          <a:xfrm>
            <a:off x="6744185" y="503545"/>
            <a:ext cx="477998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项目</a:t>
            </a:r>
            <a:r>
              <a:rPr lang="zh-CN" altLang="en-US" sz="3200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目标</a:t>
            </a:r>
            <a:endParaRPr lang="zh-CN" altLang="en-US" sz="3200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6960235" y="1557020"/>
            <a:ext cx="4669790" cy="4661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我们开发爱游就是为了旅游者的自我发展，体现着现代社会的进步和当代人的真实的自我追求；试图引发社会对旅游者的充分的尊重和关切，鼓励不断挑战，不懈努力的户外精神，促进旅游者的户外旅游精神和心灵健康，为年轻人旅游提供一个新的平台。“爱游”旨在为用户提供便捷的旅游路线指南，不需要用户花费大量的时间在攻略制作方面，同时可以帮助用户在旅游的过程中结交朋友，突出旅游的社交属性，使用户在旅游的过程中感到便捷且收获友谊。</a:t>
            </a:r>
            <a:endParaRPr lang="zh-CN" altLang="en-US" dirty="0">
              <a:solidFill>
                <a:schemeClr val="bg2">
                  <a:lumMod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11"/>
          <p:cNvSpPr/>
          <p:nvPr/>
        </p:nvSpPr>
        <p:spPr>
          <a:xfrm>
            <a:off x="0" y="3958874"/>
            <a:ext cx="12192000" cy="28991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grpSp>
        <p:nvGrpSpPr>
          <p:cNvPr id="29" name="12"/>
          <p:cNvGrpSpPr/>
          <p:nvPr/>
        </p:nvGrpSpPr>
        <p:grpSpPr>
          <a:xfrm>
            <a:off x="5579042" y="2078158"/>
            <a:ext cx="5994972" cy="2361128"/>
            <a:chOff x="593467" y="1681851"/>
            <a:chExt cx="5994972" cy="2361128"/>
          </a:xfrm>
        </p:grpSpPr>
        <p:sp>
          <p:nvSpPr>
            <p:cNvPr id="31" name="12-1"/>
            <p:cNvSpPr txBox="1"/>
            <p:nvPr/>
          </p:nvSpPr>
          <p:spPr>
            <a:xfrm>
              <a:off x="593467" y="2462499"/>
              <a:ext cx="5994972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defRPr/>
              </a:pPr>
              <a:r>
                <a:rPr lang="zh-CN" altLang="en-US" sz="66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界面原型</a:t>
              </a:r>
              <a:endParaRPr lang="zh-CN" alt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4" name="12-2"/>
            <p:cNvSpPr txBox="1"/>
            <p:nvPr/>
          </p:nvSpPr>
          <p:spPr>
            <a:xfrm>
              <a:off x="593467" y="3674679"/>
              <a:ext cx="5184207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marL="0" algn="ctr" defTabSz="914400" rtl="0" eaLnBrk="1" latinLnBrk="0" hangingPunct="1">
                <a:lnSpc>
                  <a:spcPct val="120000"/>
                </a:lnSpc>
                <a:defRPr sz="1100" kern="120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l">
                <a:lnSpc>
                  <a:spcPct val="150000"/>
                </a:lnSpc>
                <a:defRPr/>
              </a:pPr>
              <a:r>
                <a:rPr lang="zh-CN" altLang="en-US" sz="12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初步的</a:t>
              </a:r>
              <a:r>
                <a:rPr lang="zh-CN" altLang="en-US" sz="12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界面设计</a:t>
              </a:r>
              <a:endParaRPr lang="zh-CN" altLang="en-US" sz="12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  <p:sp>
          <p:nvSpPr>
            <p:cNvPr id="35" name="12-3"/>
            <p:cNvSpPr txBox="1"/>
            <p:nvPr/>
          </p:nvSpPr>
          <p:spPr>
            <a:xfrm>
              <a:off x="593467" y="1681851"/>
              <a:ext cx="38258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000" b="0" i="0" u="none" strike="noStrike" kern="1200" cap="none" spc="0" normalizeH="0" baseline="0" noProof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PART TWO</a:t>
              </a:r>
              <a:endParaRPr kumimoji="0" lang="zh-CN" altLang="en-US" sz="40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grpSp>
        <p:nvGrpSpPr>
          <p:cNvPr id="3" name="14"/>
          <p:cNvGrpSpPr/>
          <p:nvPr/>
        </p:nvGrpSpPr>
        <p:grpSpPr>
          <a:xfrm>
            <a:off x="9985829" y="124152"/>
            <a:ext cx="2206171" cy="1160502"/>
            <a:chOff x="2694476" y="1931460"/>
            <a:chExt cx="2884566" cy="1517355"/>
          </a:xfrm>
        </p:grpSpPr>
        <p:grpSp>
          <p:nvGrpSpPr>
            <p:cNvPr id="2" name="组合 1"/>
            <p:cNvGrpSpPr/>
            <p:nvPr/>
          </p:nvGrpSpPr>
          <p:grpSpPr>
            <a:xfrm>
              <a:off x="3234896" y="1967873"/>
              <a:ext cx="2075304" cy="1461128"/>
              <a:chOff x="3234896" y="1967872"/>
              <a:chExt cx="2736610" cy="2960209"/>
            </a:xfrm>
          </p:grpSpPr>
          <p:sp>
            <p:nvSpPr>
              <p:cNvPr id="19" name="14-1"/>
              <p:cNvSpPr/>
              <p:nvPr/>
            </p:nvSpPr>
            <p:spPr>
              <a:xfrm>
                <a:off x="3535556" y="2382099"/>
                <a:ext cx="2435950" cy="2545982"/>
              </a:xfrm>
              <a:prstGeom prst="parallelogram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dist"/>
                <a:endParaRPr lang="zh-CN" altLang="en-US" sz="1100" b="1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  <p:sp>
            <p:nvSpPr>
              <p:cNvPr id="20" name="14-2"/>
              <p:cNvSpPr/>
              <p:nvPr/>
            </p:nvSpPr>
            <p:spPr>
              <a:xfrm>
                <a:off x="3234896" y="1967872"/>
                <a:ext cx="2726241" cy="2845721"/>
              </a:xfrm>
              <a:prstGeom prst="parallelogram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1pPr>
                <a:lvl2pPr marL="457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2pPr>
                <a:lvl3pPr marL="914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3pPr>
                <a:lvl4pPr marL="1371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4pPr>
                <a:lvl5pPr marL="18288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5pPr>
                <a:lvl6pPr marL="22860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6pPr>
                <a:lvl7pPr marL="27432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7pPr>
                <a:lvl8pPr marL="32004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8pPr>
                <a:lvl9pPr marL="3657600" marR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 kumimoji="0" sz="1800" b="0" i="0" u="none" strike="noStrike" kern="1200" cap="none" spc="0" normalizeH="0" baseline="0" noProof="0">
                    <a:solidFill>
                      <a:schemeClr val="lt1"/>
                    </a:solidFill>
                    <a:uLnTx/>
                    <a:uFillTx/>
                    <a:latin typeface="Calibri" panose="020F0502020204030204"/>
                    <a:ea typeface="思源黑体 CN Regular"/>
                    <a:cs typeface="Arial" panose="020B0604020202020204" pitchFamily="34" charset="0"/>
                    <a:sym typeface="Wingdings" panose="05000000000000000000"/>
                  </a:defRPr>
                </a:lvl9pPr>
              </a:lstStyle>
              <a:p>
                <a:pPr algn="ctr"/>
                <a:endParaRPr lang="zh-CN" altLang="en-US" sz="110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endParaRPr>
              </a:p>
            </p:txBody>
          </p:sp>
        </p:grpSp>
        <p:sp>
          <p:nvSpPr>
            <p:cNvPr id="21" name="14-3"/>
            <p:cNvSpPr txBox="1"/>
            <p:nvPr/>
          </p:nvSpPr>
          <p:spPr>
            <a:xfrm>
              <a:off x="2694476" y="1931460"/>
              <a:ext cx="2884566" cy="1517355"/>
            </a:xfrm>
            <a:prstGeom prst="parallelogram">
              <a:avLst>
                <a:gd name="adj" fmla="val 27434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4800" i="1" spc="60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阿里巴巴普惠体" panose="00020600040101010101" pitchFamily="18" charset="-122"/>
                </a:rPr>
                <a:t>02</a:t>
              </a:r>
              <a:endParaRPr lang="zh-CN" altLang="en-US" sz="4800" i="1" spc="60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endParaRPr>
            </a:p>
          </p:txBody>
        </p:sp>
      </p:grpSp>
      <p:sp>
        <p:nvSpPr>
          <p:cNvPr id="38" name="16"/>
          <p:cNvSpPr/>
          <p:nvPr/>
        </p:nvSpPr>
        <p:spPr>
          <a:xfrm>
            <a:off x="4007761" y="-39186"/>
            <a:ext cx="1275992" cy="6858000"/>
          </a:xfrm>
          <a:prstGeom prst="parallelogram">
            <a:avLst>
              <a:gd name="adj" fmla="val 6414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39" name="17"/>
          <p:cNvSpPr/>
          <p:nvPr/>
        </p:nvSpPr>
        <p:spPr>
          <a:xfrm>
            <a:off x="4007761" y="3998058"/>
            <a:ext cx="794408" cy="2899128"/>
          </a:xfrm>
          <a:prstGeom prst="parallelogram">
            <a:avLst>
              <a:gd name="adj" fmla="val 438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40" name="18"/>
          <p:cNvSpPr/>
          <p:nvPr/>
        </p:nvSpPr>
        <p:spPr>
          <a:xfrm rot="5400000">
            <a:off x="-1699128" y="1699128"/>
            <a:ext cx="3958874" cy="560618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Calibri" panose="020F0502020204030204"/>
                <a:ea typeface="思源黑体 CN Regular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0" y="0"/>
            <a:ext cx="4665091" cy="6858000"/>
          </a:xfrm>
          <a:custGeom>
            <a:avLst/>
            <a:gdLst>
              <a:gd name="connsiteX0" fmla="*/ 818257 w 4665091"/>
              <a:gd name="connsiteY0" fmla="*/ 0 h 6858000"/>
              <a:gd name="connsiteX1" fmla="*/ 4665091 w 4665091"/>
              <a:gd name="connsiteY1" fmla="*/ 0 h 6858000"/>
              <a:gd name="connsiteX2" fmla="*/ 3846834 w 4665091"/>
              <a:gd name="connsiteY2" fmla="*/ 6858000 h 6858000"/>
              <a:gd name="connsiteX3" fmla="*/ 0 w 466509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5091" h="6858000">
                <a:moveTo>
                  <a:pt x="818257" y="0"/>
                </a:moveTo>
                <a:lnTo>
                  <a:pt x="4665091" y="0"/>
                </a:lnTo>
                <a:lnTo>
                  <a:pt x="3846834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1"/>
            <a:stretch>
              <a:fillRect l="-80892" r="-80453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5pPr>
            <a:lvl6pPr marL="22860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6pPr>
            <a:lvl7pPr marL="27432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7pPr>
            <a:lvl8pPr marL="32004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8pPr>
            <a:lvl9pPr marL="365760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1800" b="0" i="0" u="none" strike="noStrike" kern="1200" cap="none" spc="0" normalizeH="0" baseline="0" noProof="0">
                <a:solidFill>
                  <a:schemeClr val="lt1"/>
                </a:solidFill>
                <a:uLnTx/>
                <a:uFillTx/>
                <a:latin typeface="Times New Roman" panose="02020603050405020304"/>
                <a:ea typeface="MiSans"/>
                <a:cs typeface="Arial" panose="020B0604020202020204" pitchFamily="34" charset="0"/>
                <a:sym typeface="Wingdings" panose="05000000000000000000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: 圆角 76"/>
          <p:cNvSpPr/>
          <p:nvPr/>
        </p:nvSpPr>
        <p:spPr>
          <a:xfrm>
            <a:off x="3836035" y="1574800"/>
            <a:ext cx="2159635" cy="453136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78" name="矩形: 圆角 77"/>
          <p:cNvSpPr/>
          <p:nvPr/>
        </p:nvSpPr>
        <p:spPr>
          <a:xfrm>
            <a:off x="6553835" y="2644140"/>
            <a:ext cx="1964055" cy="339852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79" name="矩形: 圆角 78"/>
          <p:cNvSpPr/>
          <p:nvPr/>
        </p:nvSpPr>
        <p:spPr>
          <a:xfrm>
            <a:off x="9149715" y="2644140"/>
            <a:ext cx="2074545" cy="339852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0" name="矩形: 圆角 79"/>
          <p:cNvSpPr/>
          <p:nvPr/>
        </p:nvSpPr>
        <p:spPr>
          <a:xfrm>
            <a:off x="993140" y="1532255"/>
            <a:ext cx="2264410" cy="448564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828087" y="5368156"/>
            <a:ext cx="22071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登陆界面</a:t>
            </a:r>
            <a:endParaRPr lang="en-US" altLang="zh-CN" sz="2400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3359785" y="5394325"/>
            <a:ext cx="2566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 </a:t>
            </a:r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注册界面</a:t>
            </a:r>
            <a:endParaRPr lang="zh-CN" altLang="en-US" sz="2400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6375871" y="5392921"/>
            <a:ext cx="22071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消息界面</a:t>
            </a:r>
            <a:endParaRPr lang="zh-CN" altLang="en-US" sz="2400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9142777" y="5392921"/>
            <a:ext cx="22071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聊天界面</a:t>
            </a:r>
            <a:endParaRPr lang="zh-CN" altLang="en-US" sz="2400" b="1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03300" y="836295"/>
            <a:ext cx="2253615" cy="43649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808730" y="861060"/>
            <a:ext cx="2216150" cy="45739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574790" y="861060"/>
            <a:ext cx="1972310" cy="44018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9187180" y="838835"/>
            <a:ext cx="2077720" cy="4487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: 圆角 76"/>
          <p:cNvSpPr/>
          <p:nvPr/>
        </p:nvSpPr>
        <p:spPr>
          <a:xfrm>
            <a:off x="3836035" y="1574800"/>
            <a:ext cx="2159635" cy="453136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78" name="矩形: 圆角 77"/>
          <p:cNvSpPr/>
          <p:nvPr/>
        </p:nvSpPr>
        <p:spPr>
          <a:xfrm>
            <a:off x="6553835" y="2644140"/>
            <a:ext cx="1964055" cy="339852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79" name="矩形: 圆角 78"/>
          <p:cNvSpPr/>
          <p:nvPr/>
        </p:nvSpPr>
        <p:spPr>
          <a:xfrm>
            <a:off x="9149715" y="2644140"/>
            <a:ext cx="2074545" cy="339852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0" name="矩形: 圆角 79"/>
          <p:cNvSpPr/>
          <p:nvPr/>
        </p:nvSpPr>
        <p:spPr>
          <a:xfrm>
            <a:off x="1154430" y="1532255"/>
            <a:ext cx="2103120" cy="448564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828087" y="5368156"/>
            <a:ext cx="22071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</a:t>
            </a:r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首页</a:t>
            </a:r>
            <a:r>
              <a:rPr lang="en-US" altLang="zh-CN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界面</a:t>
            </a:r>
            <a:endParaRPr lang="en-US" altLang="zh-CN" sz="2400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3359785" y="5394325"/>
            <a:ext cx="2566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</a:t>
            </a:r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帖子</a:t>
            </a:r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攒局界面</a:t>
            </a:r>
            <a:endParaRPr lang="zh-CN" altLang="en-US" sz="2400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6375871" y="5392921"/>
            <a:ext cx="22071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我的界面</a:t>
            </a:r>
            <a:endParaRPr lang="zh-CN" altLang="en-US" sz="2400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9142777" y="5392921"/>
            <a:ext cx="220716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我的</a:t>
            </a:r>
            <a:r>
              <a:rPr lang="zh-CN" altLang="en-US" sz="2400" b="1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攒局界面</a:t>
            </a:r>
            <a:endParaRPr lang="zh-CN" altLang="en-US" sz="2400" b="1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62050" y="836295"/>
            <a:ext cx="2094865" cy="44723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825875" y="838835"/>
            <a:ext cx="2158365" cy="44697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515735" y="908685"/>
            <a:ext cx="1993265" cy="441769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9145905" y="908685"/>
            <a:ext cx="2145030" cy="4516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: 圆角 76"/>
          <p:cNvSpPr/>
          <p:nvPr/>
        </p:nvSpPr>
        <p:spPr>
          <a:xfrm>
            <a:off x="3836035" y="1574800"/>
            <a:ext cx="2159635" cy="453136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0" name="矩形: 圆角 79"/>
          <p:cNvSpPr/>
          <p:nvPr/>
        </p:nvSpPr>
        <p:spPr>
          <a:xfrm>
            <a:off x="1154430" y="1532255"/>
            <a:ext cx="2103120" cy="448564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828040" y="5368290"/>
            <a:ext cx="2487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</a:t>
            </a:r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意见反馈</a:t>
            </a:r>
            <a:r>
              <a:rPr lang="en-US" altLang="zh-CN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界面</a:t>
            </a:r>
            <a:endParaRPr lang="en-US" altLang="zh-CN" sz="2400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3359785" y="5394325"/>
            <a:ext cx="25660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</a:t>
            </a:r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我的</a:t>
            </a:r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收藏界面</a:t>
            </a:r>
            <a:endParaRPr lang="zh-CN" altLang="en-US" sz="2400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154430" y="804545"/>
            <a:ext cx="2101215" cy="45637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863975" y="804545"/>
            <a:ext cx="2129790" cy="4589780"/>
          </a:xfrm>
          <a:prstGeom prst="rect">
            <a:avLst/>
          </a:prstGeom>
        </p:spPr>
      </p:pic>
      <p:sp>
        <p:nvSpPr>
          <p:cNvPr id="11" name="矩形: 圆角 76"/>
          <p:cNvSpPr/>
          <p:nvPr>
            <p:custDataLst>
              <p:tags r:id="rId5"/>
            </p:custDataLst>
          </p:nvPr>
        </p:nvSpPr>
        <p:spPr>
          <a:xfrm>
            <a:off x="6960235" y="1574800"/>
            <a:ext cx="2159635" cy="453136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962775" y="805815"/>
            <a:ext cx="2146935" cy="456247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962775" y="5461000"/>
            <a:ext cx="212915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    </a:t>
            </a:r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发布界面</a:t>
            </a:r>
            <a:endParaRPr lang="zh-CN" altLang="en-US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375900" y="56394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修改密码</a:t>
            </a: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19" name="矩形: 圆角 76"/>
          <p:cNvSpPr/>
          <p:nvPr>
            <p:custDataLst>
              <p:tags r:id="rId8"/>
            </p:custDataLst>
          </p:nvPr>
        </p:nvSpPr>
        <p:spPr>
          <a:xfrm>
            <a:off x="9768840" y="1532255"/>
            <a:ext cx="2159635" cy="4531360"/>
          </a:xfrm>
          <a:prstGeom prst="roundRect">
            <a:avLst>
              <a:gd name="adj" fmla="val 5889"/>
            </a:avLst>
          </a:prstGeom>
          <a:solidFill>
            <a:schemeClr val="bg1"/>
          </a:solidFill>
          <a:ln>
            <a:noFill/>
          </a:ln>
          <a:effectLst>
            <a:outerShdw blurRad="647700" sx="102000" sy="102000" algn="ctr" rotWithShape="0">
              <a:schemeClr val="accent1">
                <a:lumMod val="75000"/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9"/>
            </p:custDataLst>
          </p:nvPr>
        </p:nvSpPr>
        <p:spPr>
          <a:xfrm>
            <a:off x="9771380" y="5418455"/>
            <a:ext cx="212915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chemeClr val="accent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阿里巴巴普惠体" panose="00020600040101010101" pitchFamily="18" charset="-122"/>
              </a:rPr>
              <a:t>修改密码界面</a:t>
            </a:r>
            <a:endParaRPr lang="zh-CN" altLang="en-US" sz="2400" b="1" dirty="0">
              <a:solidFill>
                <a:schemeClr val="accent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阿里巴巴普惠体" panose="00020600040101010101" pitchFamily="18" charset="-122"/>
            </a:endParaRPr>
          </a:p>
          <a:p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9768840" y="805815"/>
            <a:ext cx="2034540" cy="45891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ISLIDE.ICON" val="#404870;#405337;#404870;#393849;#394159;#171092;#134425;#37043;#82770;#141206;#51196;#82028;#137194;#11367;#33357;#82028;#403512;#87290;#27815;#401819;#393460;#381445;#371493;#381445;#172272;#180545;#8286;#79171;#168214;#15360;#50222;#76493;#76493;#373877;#13151;#399914;#380089;#82028;#57408;#74440;#96358;#133132;#76493;#176715;#79311;#142395;#159039;#176715;#179663;#152451;#166590;#381181;#405366;#11131;#133216;#170189;#380240;#170189;#13151;#90587;#104864;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ISLIDE.ICON" val="#404870;#405337;#404870;#393849;#394159;#171092;#134425;#37043;#82770;#141206;#51196;#82028;#137194;#11367;#33357;#82028;#403512;#87290;#27815;#401819;#393460;#381445;#371493;#381445;#172272;#180545;#8286;#79171;#168214;#15360;#50222;#76493;#76493;#373877;#13151;#399914;#380089;#82028;#57408;#74440;#96358;#133132;#76493;#176715;#79311;#142395;#159039;#176715;#179663;#152451;#166590;#381181;#405366;#11131;#133216;#170189;#380240;#170189;#13151;"/>
</p:tagLst>
</file>

<file path=ppt/tags/tag21.xml><?xml version="1.0" encoding="utf-8"?>
<p:tagLst xmlns:p="http://schemas.openxmlformats.org/presentationml/2006/main">
  <p:tag name="ISLIDE.ICON" val="#404870;#405337;#404870;#393849;#394159;#171092;#134425;#37043;#82770;#141206;#51196;#82028;#137194;#11367;#33357;#82028;#403512;#87290;#27815;#401819;#393460;#381445;#371493;#381445;#172272;#180545;#8286;#79171;#168214;#15360;#50222;#76493;#76493;#373877;#13151;#399914;#380089;#82028;#57408;#74440;#96358;#133132;#76493;#176715;#79311;#142395;#159039;#176715;#179663;#152451;#166590;#381181;#405366;#11131;#133216;#170189;#380240;#170189;#13151;"/>
</p:tagLst>
</file>

<file path=ppt/tags/tag22.xml><?xml version="1.0" encoding="utf-8"?>
<p:tagLst xmlns:p="http://schemas.openxmlformats.org/presentationml/2006/main">
  <p:tag name="ISLIDE.ICON" val="#404870;#405337;#404870;#393849;#394159;#171092;#134425;#37043;#82770;#141206;#51196;#82028;#137194;#11367;#33357;#82028;#403512;#87290;#27815;#401819;#393460;#381445;#371493;#381445;#172272;#180545;#8286;#79171;#168214;#15360;#50222;#76493;#76493;#373877;#13151;#399914;#380089;#82028;#57408;#74440;#96358;#133132;#76493;#176715;#79311;#142395;#159039;#176715;#179663;#152451;#166590;#381181;#405366;#11131;#133216;#170189;#380240;#170189;#13151;"/>
</p:tagLst>
</file>

<file path=ppt/tags/tag23.xml><?xml version="1.0" encoding="utf-8"?>
<p:tagLst xmlns:p="http://schemas.openxmlformats.org/presentationml/2006/main">
  <p:tag name="TOP" val="196.68"/>
  <p:tag name="LEFT" val="240.78"/>
  <p:tag name="WIDTH" val="561.22"/>
  <p:tag name="HEIGHT" val="109.132"/>
  <p:tag name="ADJUSTMENTS" val="7.370773"/>
  <p:tag name="SHADOWBLUR" val="3.305984"/>
  <p:tag name="SHADOWOFFSETX" val="1.518273E-16"/>
  <p:tag name="SHADOWOFFSETY" val="2.479527"/>
  <p:tag name="SHADOWSIZE" val="100"/>
  <p:tag name="LINEWEIGHT" val="1.5"/>
  <p:tag name="SHAPEREFLECTION" val="-2.147484E+09"/>
  <p:tag name="SHAPEGLOW" val="0"/>
  <p:tag name="SOFTEDGE" val="0"/>
  <p:tag name="FONTSIZE" val="12.05"/>
  <p:tag name="MARGINBOTTOM" val="2.41"/>
  <p:tag name="MARGINLEFT" val="4.820158"/>
  <p:tag name="MARGINRIGHT" val="4.820158"/>
  <p:tag name="MARGINTOP" val="2.41"/>
  <p:tag name="LINERULEAFTER" val="0"/>
  <p:tag name="TEXTREFLECTION" val="0"/>
  <p:tag name="TEXTGLOW" val="0"/>
</p:tagLst>
</file>

<file path=ppt/tags/tag24.xml><?xml version="1.0" encoding="utf-8"?>
<p:tagLst xmlns:p="http://schemas.openxmlformats.org/presentationml/2006/main">
  <p:tag name="SHADOWSIZE" val="98"/>
</p:tagLst>
</file>

<file path=ppt/tags/tag25.xml><?xml version="1.0" encoding="utf-8"?>
<p:tagLst xmlns:p="http://schemas.openxmlformats.org/presentationml/2006/main">
  <p:tag name="TEXTSHADOWSIZE" val="100"/>
</p:tagLst>
</file>

<file path=ppt/tags/tag26.xml><?xml version="1.0" encoding="utf-8"?>
<p:tagLst xmlns:p="http://schemas.openxmlformats.org/presentationml/2006/main">
  <p:tag name="TOP" val="196.68"/>
  <p:tag name="LEFT" val="240.78"/>
  <p:tag name="WIDTH" val="561.22"/>
  <p:tag name="HEIGHT" val="109.132"/>
  <p:tag name="ADJUSTMENTS" val="7.370773"/>
  <p:tag name="SHADOWBLUR" val="3.305984"/>
  <p:tag name="SHADOWOFFSETX" val="1.518273E-16"/>
  <p:tag name="SHADOWOFFSETY" val="2.479527"/>
  <p:tag name="SHADOWSIZE" val="100"/>
  <p:tag name="LINEWEIGHT" val="1.5"/>
  <p:tag name="SHAPEREFLECTION" val="-2.147484E+09"/>
  <p:tag name="SHAPEGLOW" val="0"/>
  <p:tag name="SOFTEDGE" val="0"/>
  <p:tag name="FONTSIZE" val="12.05"/>
  <p:tag name="MARGINBOTTOM" val="2.41"/>
  <p:tag name="MARGINLEFT" val="4.820158"/>
  <p:tag name="MARGINRIGHT" val="4.820158"/>
  <p:tag name="MARGINTOP" val="2.41"/>
  <p:tag name="LINERULEAFTER" val="0"/>
  <p:tag name="TEXTREFLECTION" val="0"/>
  <p:tag name="TEXTGLOW" val="0"/>
</p:tagLst>
</file>

<file path=ppt/tags/tag27.xml><?xml version="1.0" encoding="utf-8"?>
<p:tagLst xmlns:p="http://schemas.openxmlformats.org/presentationml/2006/main">
  <p:tag name="SHADOWSIZE" val="98"/>
</p:tagLst>
</file>

<file path=ppt/tags/tag28.xml><?xml version="1.0" encoding="utf-8"?>
<p:tagLst xmlns:p="http://schemas.openxmlformats.org/presentationml/2006/main">
  <p:tag name="TEXTSHADOWSIZE" val="100"/>
</p:tagLst>
</file>

<file path=ppt/tags/tag29.xml><?xml version="1.0" encoding="utf-8"?>
<p:tagLst xmlns:p="http://schemas.openxmlformats.org/presentationml/2006/main">
  <p:tag name="TOP" val="196.68"/>
  <p:tag name="LEFT" val="240.78"/>
  <p:tag name="WIDTH" val="561.22"/>
  <p:tag name="HEIGHT" val="109.132"/>
  <p:tag name="ADJUSTMENTS" val="7.370773"/>
  <p:tag name="SHADOWBLUR" val="3.305984"/>
  <p:tag name="SHADOWOFFSETX" val="1.518273E-16"/>
  <p:tag name="SHADOWOFFSETY" val="2.479527"/>
  <p:tag name="SHADOWSIZE" val="100"/>
  <p:tag name="LINEWEIGHT" val="1.5"/>
  <p:tag name="SHAPEREFLECTION" val="-2.147484E+09"/>
  <p:tag name="SHAPEGLOW" val="0"/>
  <p:tag name="SOFTEDGE" val="0"/>
  <p:tag name="FONTSIZE" val="12.05"/>
  <p:tag name="MARGINBOTTOM" val="2.41"/>
  <p:tag name="MARGINLEFT" val="4.820158"/>
  <p:tag name="MARGINRIGHT" val="4.820158"/>
  <p:tag name="MARGINTOP" val="2.41"/>
  <p:tag name="LINERULEAFTER" val="0"/>
  <p:tag name="TEXTREFLECTION" val="0"/>
  <p:tag name="TEXTGLOW" val="0"/>
</p:tagLst>
</file>

<file path=ppt/tags/tag3.xml><?xml version="1.0" encoding="utf-8"?>
<p:tagLst xmlns:p="http://schemas.openxmlformats.org/presentationml/2006/main">
  <p:tag name="ISLIDE.ICON" val="#404870;#405337;#404870;#393849;#394159;#171092;#134425;#37043;#82770;#141206;#51196;#82028;#137194;#11367;#33357;#82028;#403512;#87290;#27815;#401819;#393460;#381445;#371493;#381445;#172272;#180545;#8286;#79171;#168214;#15360;#50222;#76493;#76493;#373877;#13151;#399914;#380089;#82028;#57408;#74440;#96358;#133132;#76493;#176715;#79311;#142395;#159039;#176715;#179663;#152451;#166590;#381181;#405366;#11131;#133216;#170189;#380240;#170189;#13151;"/>
</p:tagLst>
</file>

<file path=ppt/tags/tag30.xml><?xml version="1.0" encoding="utf-8"?>
<p:tagLst xmlns:p="http://schemas.openxmlformats.org/presentationml/2006/main">
  <p:tag name="SHADOWSIZE" val="98"/>
</p:tagLst>
</file>

<file path=ppt/tags/tag31.xml><?xml version="1.0" encoding="utf-8"?>
<p:tagLst xmlns:p="http://schemas.openxmlformats.org/presentationml/2006/main">
  <p:tag name="TEXTSHADOWSIZE" val="100"/>
</p:tagLst>
</file>

<file path=ppt/tags/tag32.xml><?xml version="1.0" encoding="utf-8"?>
<p:tagLst xmlns:p="http://schemas.openxmlformats.org/presentationml/2006/main">
  <p:tag name="ISLIDE.ICON" val="#404870;#405337;#404870;#393849;#394159;#171092;#134425;#37043;#82770;#141206;#51196;#82028;#137194;#11367;#33357;#82028;#403512;#87290;#27815;#401819;#393460;#381445;#371493;#381445;#172272;#180545;#8286;#79171;#168214;#15360;#50222;#76493;#76493;#373877;#13151;#399914;#380089;#82028;#57408;#74440;#96358;#133132;#76493;#176715;#79311;#142395;#159039;#176715;#179663;#152451;#166590;#381181;#405366;#11131;#133216;#170189;#380240;#170189;#13151;#90587;#104864;"/>
</p:tagLst>
</file>

<file path=ppt/tags/tag33.xml><?xml version="1.0" encoding="utf-8"?>
<p:tagLst xmlns:p="http://schemas.openxmlformats.org/presentationml/2006/main">
  <p:tag name="AS_NET" val="4.0.30319.42000"/>
  <p:tag name="AS_OS" val="Microsoft Windows NT 6.2.9200.0"/>
  <p:tag name="AS_RELEASE_DATE" val="2021.06.14"/>
  <p:tag name="AS_TITLE" val="Aspose.Slides for .NET 4.0 Client Profile"/>
  <p:tag name="AS_VERSION" val="21.6"/>
  <p:tag name="KSO_WPP_MARK_KEY" val="52aa0140-05d7-4848-8e01-a22dbf3f254f"/>
  <p:tag name="COMMONDATA" val="eyJoZGlkIjoiMmIzOGVkOGYzYmQwNTMxYzQwOWVkMzI0ODEwNDQ0ZGIifQ=="/>
</p:tagLst>
</file>

<file path=ppt/tags/tag4.xml><?xml version="1.0" encoding="utf-8"?>
<p:tagLst xmlns:p="http://schemas.openxmlformats.org/presentationml/2006/main">
  <p:tag name="ISLIDE.ICON" val="#404870;#405337;#404870;#393849;#394159;#171092;#134425;#37043;#82770;#141206;#51196;#82028;#137194;#11367;#33357;#82028;#403512;#87290;#27815;#401819;#393460;#381445;#371493;#381445;#172272;#180545;#8286;#79171;#168214;#15360;#50222;#76493;#76493;#373877;#13151;#399914;#380089;#82028;#57408;#74440;#96358;#133132;#76493;#176715;#79311;#142395;#159039;#176715;#179663;#152451;#166590;#381181;#405366;#11131;#133216;#170189;#380240;#170189;#13151;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精选配色-PPTanli.com">
      <a:dk1>
        <a:srgbClr val="000000"/>
      </a:dk1>
      <a:lt1>
        <a:srgbClr val="FFFFFF"/>
      </a:lt1>
      <a:dk2>
        <a:srgbClr val="191919"/>
      </a:dk2>
      <a:lt2>
        <a:srgbClr val="F8F8F8"/>
      </a:lt2>
      <a:accent1>
        <a:srgbClr val="02669C"/>
      </a:accent1>
      <a:accent2>
        <a:srgbClr val="9D9D9B"/>
      </a:accent2>
      <a:accent3>
        <a:srgbClr val="02669C"/>
      </a:accent3>
      <a:accent4>
        <a:srgbClr val="9D9D9B"/>
      </a:accent4>
      <a:accent5>
        <a:srgbClr val="02669C"/>
      </a:accent5>
      <a:accent6>
        <a:srgbClr val="9D9D9B"/>
      </a:accent6>
      <a:hlink>
        <a:srgbClr val="0563C1"/>
      </a:hlink>
      <a:folHlink>
        <a:srgbClr val="954F72"/>
      </a:folHlink>
    </a:clrScheme>
    <a:fontScheme name="阿里巴巴字体">
      <a:majorFont>
        <a:latin typeface="阿里巴巴普惠体"/>
        <a:ea typeface="阿里巴巴普惠体"/>
        <a:cs typeface=""/>
      </a:majorFont>
      <a:minorFont>
        <a:latin typeface="阿里巴巴普惠体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1857</Words>
  <Application>WPS 演示</Application>
  <PresentationFormat>宽屏</PresentationFormat>
  <Paragraphs>193</Paragraphs>
  <Slides>19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40" baseType="lpstr">
      <vt:lpstr>Arial</vt:lpstr>
      <vt:lpstr>宋体</vt:lpstr>
      <vt:lpstr>Wingdings</vt:lpstr>
      <vt:lpstr>Calibri</vt:lpstr>
      <vt:lpstr>思源黑体 CN Regular</vt:lpstr>
      <vt:lpstr>黑体</vt:lpstr>
      <vt:lpstr>Wingdings</vt:lpstr>
      <vt:lpstr>阿里巴巴普惠体</vt:lpstr>
      <vt:lpstr>Times New Roman</vt:lpstr>
      <vt:lpstr>MiSans</vt:lpstr>
      <vt:lpstr>OPPOSans R</vt:lpstr>
      <vt:lpstr>等线</vt:lpstr>
      <vt:lpstr>Century Gothic</vt:lpstr>
      <vt:lpstr>江城黑体 700W</vt:lpstr>
      <vt:lpstr>微软雅黑</vt:lpstr>
      <vt:lpstr>Arial Unicode MS</vt:lpstr>
      <vt:lpstr>江城黑体 300W</vt:lpstr>
      <vt:lpstr>MiSans</vt:lpstr>
      <vt:lpstr>阿里巴巴普惠体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Jack Teng</dc:creator>
  <cp:lastModifiedBy>阳</cp:lastModifiedBy>
  <cp:revision>8</cp:revision>
  <cp:lastPrinted>2022-03-09T14:02:00Z</cp:lastPrinted>
  <dcterms:created xsi:type="dcterms:W3CDTF">2022-03-09T06:02:00Z</dcterms:created>
  <dcterms:modified xsi:type="dcterms:W3CDTF">2023-11-13T13:15:38Z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A9993BC3EB844BA58277280108BE9B38_12</vt:lpwstr>
  </property>
  <property fmtid="{D5CDD505-2E9C-101B-9397-08002B2CF9AE}" pid="3" name="KSOProductBuildVer">
    <vt:lpwstr>2052-11.1.0.14309</vt:lpwstr>
  </property>
</Properties>
</file>

<file path=docProps/thumbnail.jpeg>
</file>